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go="http://customooxmlschemas.google.com/"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trictFirstAndLastChars="0" embedTrueTypeFonts="1" saveSubsetFonts="1" autoCompressPictures="0">
  <p:sldMasterIdLst>
    <p:sldMasterId id="2147483648" r:id="rId4"/>
    <p:sldMasterId id="2147483652" r:id="rId5"/>
    <p:sldMasterId id="2147483656" r:id="rId6"/>
    <p:sldMasterId id="2147483659"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Lst>
  <p:sldSz cx="12192000" cy="6858000"/>
  <p:notesSz cx="6858000" cy="9144000"/>
  <p:embeddedFontLst>
    <p:embeddedFont>
      <p:font typeface="Roboto"/>
      <p:regular r:id="rId28"/>
      <p:bold r:id="rId29"/>
      <p:italic r:id="rId30"/>
      <p:boldItalic r:id="rId31"/>
    </p:embeddedFont>
    <p:embeddedFont>
      <p:font typeface="Open Sans"/>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r:id="rId36" roundtripDataSignature="AMtx7miSIKPSSnCLIL3VT1AwCgN/bT9is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2E19183-A365-41C5-9D7F-4783C5A088D4}">
  <a:tblStyle styleId="{D2E19183-A365-41C5-9D7F-4783C5A088D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font" Target="fonts/Roboto-regular.fntdata"/><Relationship Id="rId27" Type="http://schemas.openxmlformats.org/officeDocument/2006/relationships/slide" Target="slides/slide19.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Roboto-bold.fntdata"/><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3.xml"/><Relationship Id="rId33" Type="http://schemas.openxmlformats.org/officeDocument/2006/relationships/font" Target="fonts/OpenSans-bold.fntdata"/><Relationship Id="rId10" Type="http://schemas.openxmlformats.org/officeDocument/2006/relationships/slide" Target="slides/slide2.xml"/><Relationship Id="rId32" Type="http://schemas.openxmlformats.org/officeDocument/2006/relationships/font" Target="fonts/OpenSans-regular.fntdata"/><Relationship Id="rId13" Type="http://schemas.openxmlformats.org/officeDocument/2006/relationships/slide" Target="slides/slide5.xml"/><Relationship Id="rId35" Type="http://schemas.openxmlformats.org/officeDocument/2006/relationships/font" Target="fonts/OpenSans-boldItalic.fntdata"/><Relationship Id="rId12" Type="http://schemas.openxmlformats.org/officeDocument/2006/relationships/slide" Target="slides/slide4.xml"/><Relationship Id="rId34" Type="http://schemas.openxmlformats.org/officeDocument/2006/relationships/font" Target="fonts/OpenSans-italic.fntdata"/><Relationship Id="rId15" Type="http://schemas.openxmlformats.org/officeDocument/2006/relationships/slide" Target="slides/slide7.xml"/><Relationship Id="rId14" Type="http://schemas.openxmlformats.org/officeDocument/2006/relationships/slide" Target="slides/slide6.xml"/><Relationship Id="rId36" Type="http://customschemas.google.com/relationships/presentationmetadata" Target="meta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4" name="Google Shape;4;n"/>
          <p:cNvSpPr txBox="1"/>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5" name="Google Shape;5;n"/>
          <p:cNvSpPr/>
          <p:nvPr>
            <p:ph type="sldImg" idx="3"/>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p:txBody>
      </p:sp>
      <p:sp>
        <p:nvSpPr>
          <p:cNvPr id="7" name="Google Shape;7;n"/>
          <p:cNvSpPr txBox="1"/>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8" name="Google Shape;8;n"/>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ooks.google.it/books?id=aXyfDwAAQBAJ" TargetMode="External"/><Relationship Id="rId3" Type="http://schemas.openxmlformats.org/officeDocument/2006/relationships/hyperlink" Target="https://books.google.it/books?id=aXyfDwAAQBAJ"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26" name="Shape 126"/>
        <p:cNvGrpSpPr/>
        <p:nvPr/>
      </p:nvGrpSpPr>
      <p:grpSpPr>
        <a:xfrm>
          <a:off x="0" y="0"/>
          <a:ext cx="0" cy="0"/>
          <a:chOff x="0" y="0"/>
          <a:chExt cx="0" cy="0"/>
        </a:xfrm>
      </p:grpSpPr>
      <p:sp>
        <p:nvSpPr>
          <p:cNvPr id="127" name="Google Shape;127;g35569507e78_0_30:notes"/>
          <p:cNvSpPr txBox="1"/>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t/>
            </a:r>
            <a:endParaRPr/>
          </a:p>
        </p:txBody>
      </p:sp>
      <p:sp>
        <p:nvSpPr>
          <p:cNvPr id="128" name="Google Shape;128;g35569507e78_0_3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00" name="Shape 200"/>
        <p:cNvGrpSpPr/>
        <p:nvPr/>
      </p:nvGrpSpPr>
      <p:grpSpPr>
        <a:xfrm>
          <a:off x="0" y="0"/>
          <a:ext cx="0" cy="0"/>
          <a:chOff x="0" y="0"/>
          <a:chExt cx="0" cy="0"/>
        </a:xfrm>
      </p:grpSpPr>
      <p:sp>
        <p:nvSpPr>
          <p:cNvPr id="201" name="Google Shape;201;g329f623bc3f_0_37: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solidFill>
                  <a:srgbClr val="404040"/>
                </a:solidFill>
              </a:rPr>
              <a:t>Deze dia geeft leerkrachten informatie over waarom het zo belangrijk is dat AR hen in staat stelt om genderinclusieve en authentieke leerervaringen te creëren in het informaticaonderwijs.  </a:t>
            </a:r>
            <a:endParaRPr>
              <a:solidFill>
                <a:srgbClr val="404040"/>
              </a:solidFill>
            </a:endParaRPr>
          </a:p>
          <a:p>
            <a:pPr marL="0" lvl="0" indent="0" algn="l" rtl="0">
              <a:spcBef>
                <a:spcPts val="0"/>
              </a:spcBef>
              <a:spcAft>
                <a:spcPts val="0"/>
              </a:spcAft>
              <a:buClr>
                <a:schemeClr val="dk1"/>
              </a:buClr>
              <a:buSzPts val="1100"/>
              <a:buFont typeface="Arial"/>
              <a:buNone/>
            </a:pPr>
            <a:r>
              <a:rPr lang="en-US">
                <a:solidFill>
                  <a:srgbClr val="404040"/>
                </a:solidFill>
              </a:rPr>
              <a:t>Action Research (AR) rust leerkrachten uit met een </a:t>
            </a:r>
            <a:r>
              <a:rPr lang="en-US" b="1">
                <a:solidFill>
                  <a:srgbClr val="404040"/>
                </a:solidFill>
              </a:rPr>
              <a:t>gestructureerd, reflectief proces </a:t>
            </a:r>
            <a:r>
              <a:rPr lang="en-US">
                <a:solidFill>
                  <a:srgbClr val="404040"/>
                </a:solidFill>
              </a:rPr>
              <a:t>om genderongelijkheden te identificeren en aan te pakken en tegelijkertijd authentiek leren in de echte wereld op het gebied van informatica te bevorderen. Dit is hoe:</a:t>
            </a:r>
            <a:endParaRPr>
              <a:solidFill>
                <a:srgbClr val="404040"/>
              </a:solidFill>
            </a:endParaRPr>
          </a:p>
          <a:p>
            <a:pPr marL="0" lvl="0" indent="0" algn="l" rtl="0">
              <a:spcBef>
                <a:spcPts val="0"/>
              </a:spcBef>
              <a:spcAft>
                <a:spcPts val="0"/>
              </a:spcAft>
              <a:buClr>
                <a:schemeClr val="dk1"/>
              </a:buClr>
              <a:buSzPts val="1100"/>
              <a:buFont typeface="Arial"/>
              <a:buNone/>
            </a:pPr>
            <a:r>
              <a:t/>
            </a:r>
            <a:endParaRPr>
              <a:solidFill>
                <a:srgbClr val="404040"/>
              </a:solidFill>
            </a:endParaRPr>
          </a:p>
          <a:p>
            <a:pPr marL="457200" lvl="0" indent="-304800" algn="l" rtl="0">
              <a:spcBef>
                <a:spcPts val="0"/>
              </a:spcBef>
              <a:spcAft>
                <a:spcPts val="0"/>
              </a:spcAft>
              <a:buClr>
                <a:srgbClr val="404040"/>
              </a:buClr>
              <a:buSzPts val="1200"/>
              <a:buFont typeface="Calibri"/>
              <a:buChar char="-"/>
            </a:pPr>
            <a:r>
              <a:rPr lang="en-US" b="1">
                <a:solidFill>
                  <a:srgbClr val="404040"/>
                </a:solidFill>
              </a:rPr>
              <a:t>empirisch onderbouwde, contextspecifieke oplossingen</a:t>
            </a:r>
            <a:endParaRPr b="1">
              <a:solidFill>
                <a:srgbClr val="404040"/>
              </a:solidFill>
            </a:endParaRPr>
          </a:p>
          <a:p>
            <a:pPr marL="457200" lvl="0" indent="0" algn="l" rtl="0">
              <a:spcBef>
                <a:spcPts val="0"/>
              </a:spcBef>
              <a:spcAft>
                <a:spcPts val="0"/>
              </a:spcAft>
              <a:buClr>
                <a:schemeClr val="dk1"/>
              </a:buClr>
              <a:buSzPts val="1100"/>
              <a:buFont typeface="Arial"/>
              <a:buNone/>
            </a:pPr>
            <a:r>
              <a:rPr lang="en-US">
                <a:solidFill>
                  <a:srgbClr val="404040"/>
                </a:solidFill>
              </a:rPr>
              <a:t>⇒ Daarom is het voordeel van AR dat je lokale gegevens kunt verzamelen door middel van enquêtes en observaties en dat je de </a:t>
            </a:r>
            <a:r>
              <a:rPr lang="en-US" i="1">
                <a:solidFill>
                  <a:srgbClr val="404040"/>
                </a:solidFill>
              </a:rPr>
              <a:t>unieke uitdagingen </a:t>
            </a:r>
            <a:r>
              <a:rPr lang="en-US">
                <a:solidFill>
                  <a:srgbClr val="404040"/>
                </a:solidFill>
              </a:rPr>
              <a:t>in elke klas </a:t>
            </a:r>
            <a:r>
              <a:rPr lang="en-US">
                <a:solidFill>
                  <a:srgbClr val="404040"/>
                </a:solidFill>
              </a:rPr>
              <a:t>kunt identificeren</a:t>
            </a:r>
            <a:r>
              <a:rPr lang="en-US">
                <a:solidFill>
                  <a:srgbClr val="404040"/>
                </a:solidFill>
              </a:rPr>
              <a:t>. </a:t>
            </a:r>
            <a:endParaRPr>
              <a:solidFill>
                <a:srgbClr val="404040"/>
              </a:solidFill>
            </a:endParaRPr>
          </a:p>
          <a:p>
            <a:pPr marL="457200" lvl="0" indent="-304800" algn="l" rtl="0">
              <a:spcBef>
                <a:spcPts val="0"/>
              </a:spcBef>
              <a:spcAft>
                <a:spcPts val="0"/>
              </a:spcAft>
              <a:buClr>
                <a:srgbClr val="404040"/>
              </a:buClr>
              <a:buSzPts val="1200"/>
              <a:buFont typeface="Calibri"/>
              <a:buChar char="-"/>
            </a:pPr>
            <a:r>
              <a:rPr lang="en-US" b="1">
                <a:solidFill>
                  <a:srgbClr val="404040"/>
                </a:solidFill>
              </a:rPr>
              <a:t>leerlinggericht en inclusief</a:t>
            </a:r>
            <a:endParaRPr b="1">
              <a:solidFill>
                <a:srgbClr val="404040"/>
              </a:solidFill>
            </a:endParaRPr>
          </a:p>
          <a:p>
            <a:pPr marL="457200" lvl="0" indent="0" algn="l" rtl="0">
              <a:spcBef>
                <a:spcPts val="0"/>
              </a:spcBef>
              <a:spcAft>
                <a:spcPts val="0"/>
              </a:spcAft>
              <a:buClr>
                <a:schemeClr val="dk1"/>
              </a:buClr>
              <a:buSzPts val="1100"/>
              <a:buFont typeface="Arial"/>
              <a:buNone/>
            </a:pPr>
            <a:r>
              <a:rPr lang="en-US">
                <a:solidFill>
                  <a:srgbClr val="1D1D1B"/>
                </a:solidFill>
              </a:rPr>
              <a:t>⇒ De stem van leerlingen wordt vaak over het hoofd gezien. De AR-methodologie stelt leerkrachten in staat om samen met leerlingen onderzoek te doen om verborgen vooroordelen en barrières bloot te leggen (bijv. enquêtes om hen vragen te stellen, leerkringen om hen de uitdagingen waarmee ze geconfronteerd worden te laten verwoorden, hun behoeften om meer betrokken te worden bij informatica, enz.) Door middel van AR kunt u een intersectionele benadering van genderintegratie toepassen. </a:t>
            </a:r>
            <a:endParaRPr>
              <a:solidFill>
                <a:srgbClr val="1D1D1B"/>
              </a:solidFill>
            </a:endParaRPr>
          </a:p>
          <a:p>
            <a:pPr marL="457200" lvl="0" indent="-304800" algn="l" rtl="0">
              <a:spcBef>
                <a:spcPts val="0"/>
              </a:spcBef>
              <a:spcAft>
                <a:spcPts val="0"/>
              </a:spcAft>
              <a:buClr>
                <a:srgbClr val="404040"/>
              </a:buClr>
              <a:buSzPts val="1200"/>
              <a:buFont typeface="Calibri"/>
              <a:buChar char="-"/>
            </a:pPr>
            <a:r>
              <a:rPr lang="en-US" b="1">
                <a:solidFill>
                  <a:srgbClr val="404040"/>
                </a:solidFill>
              </a:rPr>
              <a:t>iteratieve verbetering</a:t>
            </a:r>
            <a:endParaRPr b="1">
              <a:solidFill>
                <a:srgbClr val="404040"/>
              </a:solidFill>
            </a:endParaRPr>
          </a:p>
          <a:p>
            <a:pPr marL="457200" lvl="0" indent="0" algn="l" rtl="0">
              <a:spcBef>
                <a:spcPts val="0"/>
              </a:spcBef>
              <a:spcAft>
                <a:spcPts val="0"/>
              </a:spcAft>
              <a:buClr>
                <a:schemeClr val="dk1"/>
              </a:buClr>
              <a:buSzPts val="1100"/>
              <a:buFont typeface="Arial"/>
              <a:buNone/>
            </a:pPr>
            <a:r>
              <a:rPr lang="en-US">
                <a:solidFill>
                  <a:srgbClr val="1D1D1B"/>
                </a:solidFill>
              </a:rPr>
              <a:t>⇒ Een eenmalige workshop houdt zelden veranderingen in stand. De AR-methodologie heeft een cyclisch proces (Identificeren -&gt; Plannen -&gt; Handelen -&gt; Observeren -&gt; Reflecteren &amp; Reageren). </a:t>
            </a:r>
            <a:endParaRPr b="1">
              <a:solidFill>
                <a:srgbClr val="404040"/>
              </a:solidFill>
            </a:endParaRPr>
          </a:p>
          <a:p>
            <a:pPr marL="0" lvl="0" indent="0" algn="l" rtl="0">
              <a:lnSpc>
                <a:spcPct val="100000"/>
              </a:lnSpc>
              <a:spcBef>
                <a:spcPts val="0"/>
              </a:spcBef>
              <a:spcAft>
                <a:spcPts val="1000"/>
              </a:spcAft>
              <a:buSzPts val="1100"/>
              <a:buNone/>
            </a:pPr>
            <a:r>
              <a:t/>
            </a:r>
            <a:endParaRPr>
              <a:solidFill>
                <a:srgbClr val="1D1D1B"/>
              </a:solidFill>
            </a:endParaRPr>
          </a:p>
        </p:txBody>
      </p:sp>
      <p:sp>
        <p:nvSpPr>
          <p:cNvPr id="202" name="Google Shape;202;g329f623bc3f_0_3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07" name="Shape 207"/>
        <p:cNvGrpSpPr/>
        <p:nvPr/>
      </p:nvGrpSpPr>
      <p:grpSpPr>
        <a:xfrm>
          <a:off x="0" y="0"/>
          <a:ext cx="0" cy="0"/>
          <a:chOff x="0" y="0"/>
          <a:chExt cx="0" cy="0"/>
        </a:xfrm>
      </p:grpSpPr>
      <p:sp>
        <p:nvSpPr>
          <p:cNvPr id="208" name="Google Shape;208;g329f623bc3f_0_7: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t>Een klassikale uitdaging is een specifiek, bruikbaar probleem bij het onderwijzen en leren dat:</a:t>
            </a:r>
            <a:endParaRPr sz="1100"/>
          </a:p>
          <a:p>
            <a:pPr marL="457200" lvl="0" indent="-298450" algn="l" rtl="0">
              <a:lnSpc>
                <a:spcPct val="115000"/>
              </a:lnSpc>
              <a:spcBef>
                <a:spcPts val="0"/>
              </a:spcBef>
              <a:spcAft>
                <a:spcPts val="0"/>
              </a:spcAft>
              <a:buClr>
                <a:schemeClr val="dk1"/>
              </a:buClr>
              <a:buSzPts val="1100"/>
              <a:buFont typeface="Calibri"/>
              <a:buChar char="●"/>
            </a:pPr>
            <a:r>
              <a:rPr lang="en-US" sz="1100"/>
              <a:t>de vooruitgang belemmert: blokkeert betrokkenheid van leerlingen, gelijkheid of leerresultaten (bijv. meisjes vermijden debuggingtaken ondanks steungeleiding; niet-binaire leerlingen haken af tijdens competitieve codeeractiviteiten).</a:t>
            </a:r>
            <a:endParaRPr sz="1100"/>
          </a:p>
          <a:p>
            <a:pPr marL="457200" lvl="0" indent="-298450" algn="l" rtl="0">
              <a:lnSpc>
                <a:spcPct val="115000"/>
              </a:lnSpc>
              <a:spcBef>
                <a:spcPts val="0"/>
              </a:spcBef>
              <a:spcAft>
                <a:spcPts val="0"/>
              </a:spcAft>
              <a:buClr>
                <a:schemeClr val="dk1"/>
              </a:buClr>
              <a:buSzPts val="1100"/>
              <a:buFont typeface="Calibri"/>
              <a:buChar char="●"/>
            </a:pPr>
            <a:r>
              <a:rPr lang="en-US" sz="1100"/>
              <a:t>Heeft aanwijsbare oorzaken: de hoofdoorzaken kunnen worden achterhaald door middel van gegevens - enquêtes, observaties - (bijv. faalangst, gebrek aan betrouwbare rolmodellen).</a:t>
            </a:r>
            <a:endParaRPr sz="1100"/>
          </a:p>
          <a:p>
            <a:pPr marL="457200" lvl="0" indent="-298450" algn="l" rtl="0">
              <a:lnSpc>
                <a:spcPct val="115000"/>
              </a:lnSpc>
              <a:spcBef>
                <a:spcPts val="0"/>
              </a:spcBef>
              <a:spcAft>
                <a:spcPts val="0"/>
              </a:spcAft>
              <a:buClr>
                <a:schemeClr val="dk1"/>
              </a:buClr>
              <a:buSzPts val="1100"/>
              <a:buFont typeface="Calibri"/>
              <a:buChar char="●"/>
            </a:pPr>
            <a:r>
              <a:rPr lang="en-US" sz="1100"/>
              <a:t>Kan worden aangepakt door veranderingen in uw praktijk: Oplossingen liggen binnen uw controle - geen afhankelijkheid van beleidsveranderingen (bijv. pedagogische strategieën, aanpassingen van middelen).</a:t>
            </a:r>
            <a:endParaRPr sz="1100"/>
          </a:p>
          <a:p>
            <a:pPr marL="0" lvl="0" indent="0" algn="l" rtl="0">
              <a:lnSpc>
                <a:spcPct val="115000"/>
              </a:lnSpc>
              <a:spcBef>
                <a:spcPts val="0"/>
              </a:spcBef>
              <a:spcAft>
                <a:spcPts val="0"/>
              </a:spcAft>
              <a:buClr>
                <a:schemeClr val="dk1"/>
              </a:buClr>
              <a:buSzPts val="1100"/>
              <a:buFont typeface="Arial"/>
              <a:buNone/>
            </a:pPr>
            <a:r>
              <a:rPr lang="en-US" sz="1100"/>
              <a:t>In tegenstelling tot brede dilemma's zijn uitdagingen gericht en meetbaar, waardoor ze ideaal zijn voor actieonderzoek.</a:t>
            </a:r>
            <a:endParaRPr sz="1100"/>
          </a:p>
          <a:p>
            <a:pPr marL="0" lvl="0" indent="0" algn="l" rtl="0">
              <a:spcBef>
                <a:spcPts val="0"/>
              </a:spcBef>
              <a:spcAft>
                <a:spcPts val="0"/>
              </a:spcAft>
              <a:buClr>
                <a:schemeClr val="dk1"/>
              </a:buClr>
              <a:buSzPts val="1100"/>
              <a:buFont typeface="Arial"/>
              <a:buNone/>
            </a:pPr>
            <a:r>
              <a:t/>
            </a:r>
            <a:endParaRPr sz="1100" i="1"/>
          </a:p>
          <a:p>
            <a:pPr marL="0" lvl="0" indent="0" algn="l" rtl="0">
              <a:spcBef>
                <a:spcPts val="0"/>
              </a:spcBef>
              <a:spcAft>
                <a:spcPts val="0"/>
              </a:spcAft>
              <a:buClr>
                <a:schemeClr val="dk1"/>
              </a:buClr>
              <a:buSzPts val="1100"/>
              <a:buFont typeface="Arial"/>
              <a:buNone/>
            </a:pPr>
            <a:r>
              <a:rPr lang="en-US" sz="1100"/>
              <a:t>Het opstellen van een klasuitdaging impliceert het volgen van een proces in 3 stappen dat in de volgende dia's zal worden gevolgd:</a:t>
            </a:r>
            <a:endParaRPr sz="1100"/>
          </a:p>
          <a:p>
            <a:pPr marL="0" lvl="0" indent="0" algn="l" rtl="0">
              <a:spcBef>
                <a:spcPts val="0"/>
              </a:spcBef>
              <a:spcAft>
                <a:spcPts val="0"/>
              </a:spcAft>
              <a:buClr>
                <a:schemeClr val="dk1"/>
              </a:buClr>
              <a:buSzPts val="1100"/>
              <a:buFont typeface="Arial"/>
              <a:buNone/>
            </a:pPr>
            <a:r>
              <a:t/>
            </a:r>
            <a:endParaRPr sz="1100"/>
          </a:p>
          <a:p>
            <a:pPr marL="457200" lvl="0" indent="-298450" algn="l" rtl="0">
              <a:spcBef>
                <a:spcPts val="0"/>
              </a:spcBef>
              <a:spcAft>
                <a:spcPts val="0"/>
              </a:spcAft>
              <a:buClr>
                <a:schemeClr val="dk1"/>
              </a:buClr>
              <a:buSzPts val="1100"/>
              <a:buFont typeface="Calibri"/>
              <a:buAutoNum type="arabicParenR"/>
            </a:pPr>
            <a:r>
              <a:rPr lang="en-US" sz="1100" b="1"/>
              <a:t>Brainstorm uw klasuitdagingen</a:t>
            </a:r>
            <a:endParaRPr sz="1100" b="1"/>
          </a:p>
          <a:p>
            <a:pPr marL="457200" lvl="0" indent="-298450" algn="l" rtl="0">
              <a:spcBef>
                <a:spcPts val="0"/>
              </a:spcBef>
              <a:spcAft>
                <a:spcPts val="0"/>
              </a:spcAft>
              <a:buClr>
                <a:schemeClr val="dk1"/>
              </a:buClr>
              <a:buSzPts val="1100"/>
              <a:buFont typeface="Calibri"/>
              <a:buAutoNum type="arabicParenR"/>
            </a:pPr>
            <a:r>
              <a:rPr lang="en-US" sz="1100" b="1"/>
              <a:t>Reflecteren op de geïdentificeerde uitdagingen</a:t>
            </a:r>
            <a:endParaRPr sz="1100" b="1"/>
          </a:p>
          <a:p>
            <a:pPr marL="457200" lvl="0" indent="-298450" algn="l" rtl="0">
              <a:spcBef>
                <a:spcPts val="0"/>
              </a:spcBef>
              <a:spcAft>
                <a:spcPts val="0"/>
              </a:spcAft>
              <a:buClr>
                <a:schemeClr val="dk1"/>
              </a:buClr>
              <a:buSzPts val="1100"/>
              <a:buFont typeface="Calibri"/>
              <a:buAutoNum type="arabicParenR"/>
            </a:pPr>
            <a:r>
              <a:rPr lang="en-US" sz="1100" b="1"/>
              <a:t>Stel een vraag voor uw uitdaging</a:t>
            </a:r>
            <a:endParaRPr sz="1100"/>
          </a:p>
        </p:txBody>
      </p:sp>
      <p:sp>
        <p:nvSpPr>
          <p:cNvPr id="209" name="Google Shape;209;g329f623bc3f_0_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15" name="Shape 215"/>
        <p:cNvGrpSpPr/>
        <p:nvPr/>
      </p:nvGrpSpPr>
      <p:grpSpPr>
        <a:xfrm>
          <a:off x="0" y="0"/>
          <a:ext cx="0" cy="0"/>
          <a:chOff x="0" y="0"/>
          <a:chExt cx="0" cy="0"/>
        </a:xfrm>
      </p:grpSpPr>
      <p:sp>
        <p:nvSpPr>
          <p:cNvPr id="216" name="Google Shape;216;p3: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a:solidFill>
                  <a:srgbClr val="404040"/>
                </a:solidFill>
              </a:rPr>
              <a:t>Nu zullen we de expertise van leerkrachten activeren door middel van een snelle brainstorm. Ze zullen echte klassikale uitdagingen identificeren waarbij actieonderzoek verandering kan stimuleren voor genderintegratie in informatica.</a:t>
            </a:r>
            <a:endParaRPr>
              <a:solidFill>
                <a:srgbClr val="404040"/>
              </a:solidFill>
            </a:endParaRPr>
          </a:p>
          <a:p>
            <a:pPr marL="0" lvl="0" indent="0" algn="l" rtl="0">
              <a:lnSpc>
                <a:spcPct val="100000"/>
              </a:lnSpc>
              <a:spcBef>
                <a:spcPts val="1200"/>
              </a:spcBef>
              <a:spcAft>
                <a:spcPts val="0"/>
              </a:spcAft>
              <a:buSzPts val="1400"/>
              <a:buNone/>
            </a:pPr>
            <a:r>
              <a:rPr lang="en-US">
                <a:solidFill>
                  <a:srgbClr val="404040"/>
                </a:solidFill>
              </a:rPr>
              <a:t>Leerkrachten nemen 3 sticky notes, gedurende 5 minuten </a:t>
            </a:r>
            <a:r>
              <a:rPr lang="en-US">
                <a:solidFill>
                  <a:srgbClr val="404040"/>
                </a:solidFill>
              </a:rPr>
              <a:t>denken </a:t>
            </a:r>
            <a:r>
              <a:rPr lang="en-US">
                <a:solidFill>
                  <a:srgbClr val="404040"/>
                </a:solidFill>
              </a:rPr>
              <a:t>ze </a:t>
            </a:r>
            <a:r>
              <a:rPr lang="en-US">
                <a:solidFill>
                  <a:srgbClr val="404040"/>
                </a:solidFill>
              </a:rPr>
              <a:t>individueel </a:t>
            </a:r>
            <a:r>
              <a:rPr lang="en-US">
                <a:solidFill>
                  <a:srgbClr val="404040"/>
                </a:solidFill>
              </a:rPr>
              <a:t>na over de 3 volgende vragen en komen met 3 verschillende uitdagingen: </a:t>
            </a:r>
            <a:endParaRPr>
              <a:solidFill>
                <a:srgbClr val="404040"/>
              </a:solidFill>
            </a:endParaRPr>
          </a:p>
          <a:p>
            <a:pPr marL="457200" lvl="0" indent="-304800" algn="l" rtl="0">
              <a:lnSpc>
                <a:spcPct val="100000"/>
              </a:lnSpc>
              <a:spcBef>
                <a:spcPts val="0"/>
              </a:spcBef>
              <a:spcAft>
                <a:spcPts val="0"/>
              </a:spcAft>
              <a:buClr>
                <a:schemeClr val="dk1"/>
              </a:buClr>
              <a:buSzPts val="1200"/>
              <a:buFont typeface="Calibri"/>
              <a:buChar char="●"/>
            </a:pPr>
            <a:r>
              <a:rPr lang="en-US" i="1"/>
              <a:t>Waar merk je genderkloven in informatica-activiteiten? (bijv. meisjes die leiderschap vermijden bij paarsgewijs programmeren, niet-binaire leerlingen die zich afzijdig houden bij competitieve activiteiten, dynamiek in de klas)</a:t>
            </a:r>
            <a:endParaRPr i="1"/>
          </a:p>
          <a:p>
            <a:pPr marL="457200" lvl="0" indent="-304800" algn="l" rtl="0">
              <a:lnSpc>
                <a:spcPct val="100000"/>
              </a:lnSpc>
              <a:spcBef>
                <a:spcPts val="0"/>
              </a:spcBef>
              <a:spcAft>
                <a:spcPts val="0"/>
              </a:spcAft>
              <a:buClr>
                <a:srgbClr val="1D1D1B"/>
              </a:buClr>
              <a:buSzPts val="1200"/>
              <a:buFont typeface="Calibri"/>
              <a:buChar char="●"/>
            </a:pPr>
            <a:r>
              <a:rPr lang="en-US" i="1">
                <a:solidFill>
                  <a:srgbClr val="1D1D1B"/>
                </a:solidFill>
              </a:rPr>
              <a:t>Welke specifieke informaticaonderwerpen laten bepaalde leerlingen achter? </a:t>
            </a:r>
            <a:r>
              <a:rPr lang="en-US" i="1"/>
              <a:t>(bijv. lessen over abstracte algoritmen, beoordelingsmethoden, enz.) </a:t>
            </a:r>
            <a:endParaRPr i="1">
              <a:solidFill>
                <a:srgbClr val="1D1D1B"/>
              </a:solidFill>
            </a:endParaRPr>
          </a:p>
          <a:p>
            <a:pPr marL="457200" lvl="0" indent="-304800" algn="l" rtl="0">
              <a:lnSpc>
                <a:spcPct val="100000"/>
              </a:lnSpc>
              <a:spcBef>
                <a:spcPts val="0"/>
              </a:spcBef>
              <a:spcAft>
                <a:spcPts val="0"/>
              </a:spcAft>
              <a:buClr>
                <a:srgbClr val="1D1D1B"/>
              </a:buClr>
              <a:buSzPts val="1200"/>
              <a:buFont typeface="Calibri"/>
              <a:buChar char="●"/>
            </a:pPr>
            <a:r>
              <a:rPr lang="en-US" i="1">
                <a:solidFill>
                  <a:srgbClr val="1D1D1B"/>
                </a:solidFill>
              </a:rPr>
              <a:t>Welke systemische barrières blijven bestaan? </a:t>
            </a:r>
            <a:r>
              <a:rPr lang="en-US" i="1"/>
              <a:t>(bijv. toegang tot thuiscomputers, genderstereotypen in leerplanvoorbeelden)</a:t>
            </a:r>
            <a:endParaRPr i="1"/>
          </a:p>
          <a:p>
            <a:pPr marL="0" lvl="0" indent="0" algn="l" rtl="0">
              <a:lnSpc>
                <a:spcPct val="100000"/>
              </a:lnSpc>
              <a:spcBef>
                <a:spcPts val="0"/>
              </a:spcBef>
              <a:spcAft>
                <a:spcPts val="0"/>
              </a:spcAft>
              <a:buNone/>
            </a:pPr>
            <a:r>
              <a:t/>
            </a:r>
            <a:endParaRPr i="1"/>
          </a:p>
          <a:p>
            <a:pPr marL="0" lvl="0" indent="0" algn="l" rtl="0">
              <a:lnSpc>
                <a:spcPct val="100000"/>
              </a:lnSpc>
              <a:spcBef>
                <a:spcPts val="0"/>
              </a:spcBef>
              <a:spcAft>
                <a:spcPts val="0"/>
              </a:spcAft>
              <a:buNone/>
            </a:pPr>
            <a:r>
              <a:rPr lang="en-US"/>
              <a:t>Moedig deelnemers aan om specifiek te zijn!</a:t>
            </a:r>
            <a:endParaRPr/>
          </a:p>
          <a:p>
            <a:pPr marL="0" lvl="0" indent="0" algn="l" rtl="0">
              <a:lnSpc>
                <a:spcPct val="100000"/>
              </a:lnSpc>
              <a:spcBef>
                <a:spcPts val="0"/>
              </a:spcBef>
              <a:spcAft>
                <a:spcPts val="0"/>
              </a:spcAft>
              <a:buNone/>
            </a:pPr>
            <a:r>
              <a:rPr lang="en-US"/>
              <a:t>⇒ Schrijf bijvoorbeeld in plaats van "Meisjes doen niet mee" "Meisjes laten jongens voorgaan tijdens hardwarelaboratoriums". </a:t>
            </a:r>
            <a:endParaRPr/>
          </a:p>
          <a:p>
            <a:pPr marL="0" lvl="0" indent="0" algn="l" rtl="0">
              <a:lnSpc>
                <a:spcPct val="100000"/>
              </a:lnSpc>
              <a:spcBef>
                <a:spcPts val="0"/>
              </a:spcBef>
              <a:spcAft>
                <a:spcPts val="0"/>
              </a:spcAft>
              <a:buNone/>
            </a:pPr>
            <a:r>
              <a:rPr lang="en-US"/>
              <a:t>Moedig deelnemers aan om na te denken over </a:t>
            </a:r>
            <a:r>
              <a:rPr lang="en-US" b="1"/>
              <a:t>(1) patronen die ze hebben opgemerkt </a:t>
            </a:r>
            <a:r>
              <a:rPr lang="en-US"/>
              <a:t>en </a:t>
            </a:r>
            <a:r>
              <a:rPr lang="en-US" b="1"/>
              <a:t>(2) barrières die verder gaan dan alleen interesse. </a:t>
            </a:r>
            <a:endParaRPr b="1"/>
          </a:p>
          <a:p>
            <a:pPr marL="0" lvl="0" indent="0" algn="l" rtl="0">
              <a:lnSpc>
                <a:spcPct val="100000"/>
              </a:lnSpc>
              <a:spcBef>
                <a:spcPts val="0"/>
              </a:spcBef>
              <a:spcAft>
                <a:spcPts val="0"/>
              </a:spcAft>
              <a:buNone/>
            </a:pPr>
            <a:r>
              <a:t/>
            </a:r>
            <a:endParaRPr b="1"/>
          </a:p>
          <a:p>
            <a:pPr marL="0" lvl="0" indent="0" algn="l" rtl="0">
              <a:lnSpc>
                <a:spcPct val="100000"/>
              </a:lnSpc>
              <a:spcBef>
                <a:spcPts val="0"/>
              </a:spcBef>
              <a:spcAft>
                <a:spcPts val="0"/>
              </a:spcAft>
              <a:buNone/>
            </a:pPr>
            <a:r>
              <a:rPr lang="en-US"/>
              <a:t>Vergeet niet om een tijdsherinnering te geven. Als iemand vastzit, kun je voorstellen om na te denken over lesinhoud, groepsdynamiek of middelen. </a:t>
            </a:r>
            <a:endParaRPr/>
          </a:p>
          <a:p>
            <a:pPr marL="0" lvl="0" indent="0" algn="l" rtl="0">
              <a:lnSpc>
                <a:spcPct val="100000"/>
              </a:lnSpc>
              <a:spcBef>
                <a:spcPts val="0"/>
              </a:spcBef>
              <a:spcAft>
                <a:spcPts val="0"/>
              </a:spcAft>
              <a:buNone/>
            </a:pPr>
            <a:r>
              <a:t/>
            </a:r>
            <a:endParaRPr b="1" i="1"/>
          </a:p>
          <a:p>
            <a:pPr marL="0" lvl="0" indent="0" algn="l" rtl="0">
              <a:lnSpc>
                <a:spcPct val="100000"/>
              </a:lnSpc>
              <a:spcBef>
                <a:spcPts val="0"/>
              </a:spcBef>
              <a:spcAft>
                <a:spcPts val="0"/>
              </a:spcAft>
              <a:buNone/>
            </a:pPr>
            <a:r>
              <a:rPr lang="en-US">
                <a:solidFill>
                  <a:srgbClr val="1D1D1B"/>
                </a:solidFill>
              </a:rPr>
              <a:t>Zodra ze hun uitdagingen hebben geïdentificeerd, plakken de leerkrachten hun notities op het bord, groeperen ze gelijkaardige items en gaan ze als groep op zoek naar terugkerende patronen en verrassende hiaten. Deze sticky notes zullen de basis vormen van de actieonderzoeksvragen van de leerkrachten. </a:t>
            </a:r>
            <a:endParaRPr>
              <a:solidFill>
                <a:srgbClr val="1D1D1B"/>
              </a:solidFill>
            </a:endParaRPr>
          </a:p>
        </p:txBody>
      </p:sp>
      <p:sp>
        <p:nvSpPr>
          <p:cNvPr id="217" name="Google Shape;217;p3: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23" name="Shape 223"/>
        <p:cNvGrpSpPr/>
        <p:nvPr/>
      </p:nvGrpSpPr>
      <p:grpSpPr>
        <a:xfrm>
          <a:off x="0" y="0"/>
          <a:ext cx="0" cy="0"/>
          <a:chOff x="0" y="0"/>
          <a:chExt cx="0" cy="0"/>
        </a:xfrm>
      </p:grpSpPr>
      <p:sp>
        <p:nvSpPr>
          <p:cNvPr id="224" name="Google Shape;224;g3434cfbfa7c_0_3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p:spPr>
      </p:sp>
      <p:sp>
        <p:nvSpPr>
          <p:cNvPr id="225" name="Google Shape;225;g3434cfbfa7c_0_30:notes"/>
          <p:cNvSpPr txBox="1"/>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Nu de leerkrachten twee of drie uitdagingen hebben geïdentificeerd, krijgen ze 20 minuten om over elk ervan na te denken en de volgende vragen te beantwoorden. Ze schrijven hun antwoorden op.</a:t>
            </a:r>
            <a:endParaRPr/>
          </a:p>
          <a:p>
            <a:pPr marL="0" lvl="0" indent="0" algn="l" rtl="0">
              <a:spcBef>
                <a:spcPts val="1000"/>
              </a:spcBef>
              <a:spcAft>
                <a:spcPts val="0"/>
              </a:spcAft>
              <a:buClr>
                <a:schemeClr val="dk1"/>
              </a:buClr>
              <a:buSzPts val="1100"/>
              <a:buFont typeface="Arial"/>
              <a:buNone/>
            </a:pPr>
            <a:r>
              <a:rPr lang="en-US" b="1">
                <a:solidFill>
                  <a:srgbClr val="1D1D1B"/>
                </a:solidFill>
              </a:rPr>
              <a:t>BELANGRIJK</a:t>
            </a:r>
            <a:r>
              <a:rPr lang="en-US">
                <a:solidFill>
                  <a:srgbClr val="1D1D1B"/>
                </a:solidFill>
              </a:rPr>
              <a:t>: Waarom is deze uitdaging belangrijk?</a:t>
            </a:r>
            <a:endParaRPr>
              <a:solidFill>
                <a:srgbClr val="1D1D1B"/>
              </a:solidFill>
            </a:endParaRPr>
          </a:p>
          <a:p>
            <a:pPr marL="0" lvl="0" indent="0" algn="l" rtl="0">
              <a:spcBef>
                <a:spcPts val="1000"/>
              </a:spcBef>
              <a:spcAft>
                <a:spcPts val="0"/>
              </a:spcAft>
              <a:buClr>
                <a:schemeClr val="dk1"/>
              </a:buClr>
              <a:buSzPts val="1100"/>
              <a:buFont typeface="Arial"/>
              <a:buNone/>
            </a:pPr>
            <a:r>
              <a:rPr lang="en-US" b="1">
                <a:solidFill>
                  <a:srgbClr val="1D1D1B"/>
                </a:solidFill>
              </a:rPr>
              <a:t>ROOT</a:t>
            </a:r>
            <a:r>
              <a:rPr lang="en-US">
                <a:solidFill>
                  <a:srgbClr val="1D1D1B"/>
                </a:solidFill>
              </a:rPr>
              <a:t>: Wat is de wortelspanning?</a:t>
            </a:r>
            <a:endParaRPr>
              <a:solidFill>
                <a:srgbClr val="1D1D1B"/>
              </a:solidFill>
            </a:endParaRPr>
          </a:p>
          <a:p>
            <a:pPr marL="0" lvl="0" indent="0" algn="l" rtl="0">
              <a:spcBef>
                <a:spcPts val="1000"/>
              </a:spcBef>
              <a:spcAft>
                <a:spcPts val="0"/>
              </a:spcAft>
              <a:buClr>
                <a:schemeClr val="dk1"/>
              </a:buClr>
              <a:buSzPts val="1100"/>
              <a:buFont typeface="Arial"/>
              <a:buNone/>
            </a:pPr>
            <a:r>
              <a:rPr lang="en-US" b="1">
                <a:solidFill>
                  <a:srgbClr val="1D1D1B"/>
                </a:solidFill>
              </a:rPr>
              <a:t>VROEGERE EXPERIMENTEN</a:t>
            </a:r>
            <a:r>
              <a:rPr lang="en-US">
                <a:solidFill>
                  <a:srgbClr val="1D1D1B"/>
                </a:solidFill>
              </a:rPr>
              <a:t>: Wat heb ik al geprobeerd? Wat werkte wel/niet?</a:t>
            </a:r>
            <a:endParaRPr>
              <a:solidFill>
                <a:srgbClr val="1D1D1B"/>
              </a:solidFill>
            </a:endParaRPr>
          </a:p>
          <a:p>
            <a:pPr marL="0" lvl="0" indent="0" algn="l" rtl="0">
              <a:spcBef>
                <a:spcPts val="1000"/>
              </a:spcBef>
              <a:spcAft>
                <a:spcPts val="0"/>
              </a:spcAft>
              <a:buClr>
                <a:schemeClr val="dk1"/>
              </a:buClr>
              <a:buSzPts val="1100"/>
              <a:buFont typeface="Arial"/>
              <a:buNone/>
            </a:pPr>
            <a:r>
              <a:rPr lang="en-US" b="1">
                <a:solidFill>
                  <a:srgbClr val="1D1D1B"/>
                </a:solidFill>
              </a:rPr>
              <a:t>AANPASSING:</a:t>
            </a:r>
            <a:r>
              <a:rPr lang="en-US">
                <a:solidFill>
                  <a:srgbClr val="1D1D1B"/>
                </a:solidFill>
              </a:rPr>
              <a:t> Kan ik het oplossen door mijn aanpak aan te passen (d.w.z. door onderwijsstrategieën, niet alleen beleidswijzigingen)?</a:t>
            </a:r>
            <a:endParaRPr>
              <a:solidFill>
                <a:srgbClr val="1D1D1B"/>
              </a:solidFill>
            </a:endParaRPr>
          </a:p>
          <a:p>
            <a:pPr marL="0" lvl="0" indent="0" algn="l" rtl="0">
              <a:spcBef>
                <a:spcPts val="1000"/>
              </a:spcBef>
              <a:spcAft>
                <a:spcPts val="0"/>
              </a:spcAft>
              <a:buClr>
                <a:schemeClr val="dk1"/>
              </a:buClr>
              <a:buSzPts val="1100"/>
              <a:buFont typeface="Arial"/>
              <a:buNone/>
            </a:pPr>
            <a:r>
              <a:rPr lang="en-US" b="1">
                <a:solidFill>
                  <a:srgbClr val="1D1D1B"/>
                </a:solidFill>
              </a:rPr>
              <a:t>INTERSECTIONALITEIT: </a:t>
            </a:r>
            <a:r>
              <a:rPr lang="en-US">
                <a:solidFill>
                  <a:srgbClr val="1D1D1B"/>
                </a:solidFill>
              </a:rPr>
              <a:t>Heeft de gegeven uitdaging een oneerlijk effect op bepaalde studentengroepen gebaseerd op de intersectie van hun unieke identiteitskenmerken (d.w.z., treft de kwestie buitenproportioneel gemarginaliseerde groepen)?</a:t>
            </a:r>
            <a:endParaRPr>
              <a:solidFill>
                <a:srgbClr val="1D1D1B"/>
              </a:solidFill>
            </a:endParaRPr>
          </a:p>
          <a:p>
            <a:pPr marL="0" lvl="0" indent="0" algn="l" rtl="0">
              <a:spcBef>
                <a:spcPts val="1000"/>
              </a:spcBef>
              <a:spcAft>
                <a:spcPts val="0"/>
              </a:spcAft>
              <a:buClr>
                <a:schemeClr val="dk1"/>
              </a:buClr>
              <a:buSzPts val="1100"/>
              <a:buFont typeface="Arial"/>
              <a:buNone/>
            </a:pPr>
            <a:r>
              <a:rPr lang="en-US" b="1">
                <a:solidFill>
                  <a:srgbClr val="1D1D1B"/>
                </a:solidFill>
              </a:rPr>
              <a:t>AANNAMES:</a:t>
            </a:r>
            <a:r>
              <a:rPr lang="en-US">
                <a:solidFill>
                  <a:srgbClr val="1D1D1B"/>
                </a:solidFill>
              </a:rPr>
              <a:t> Welke veronderstellingen maak ik?</a:t>
            </a:r>
            <a:endParaRPr>
              <a:solidFill>
                <a:srgbClr val="1D1D1B"/>
              </a:solidFill>
            </a:endParaRPr>
          </a:p>
          <a:p>
            <a:pPr marL="0" lvl="0" indent="0" algn="l" rtl="0">
              <a:spcBef>
                <a:spcPts val="1000"/>
              </a:spcBef>
              <a:spcAft>
                <a:spcPts val="0"/>
              </a:spcAft>
              <a:buClr>
                <a:schemeClr val="dk1"/>
              </a:buClr>
              <a:buSzPts val="1100"/>
              <a:buFont typeface="Arial"/>
              <a:buNone/>
            </a:pPr>
            <a:r>
              <a:rPr lang="en-US">
                <a:solidFill>
                  <a:srgbClr val="1D1D1B"/>
                </a:solidFill>
              </a:rPr>
              <a:t>Ze bewaren hun aantekeningen voor later!</a:t>
            </a:r>
            <a:endParaRPr>
              <a:solidFill>
                <a:srgbClr val="1D1D1B"/>
              </a:solidFill>
            </a:endParaRPr>
          </a:p>
          <a:p>
            <a:pPr marL="0" lvl="0" indent="0" algn="l" rtl="0">
              <a:lnSpc>
                <a:spcPct val="90000"/>
              </a:lnSpc>
              <a:spcBef>
                <a:spcPts val="1000"/>
              </a:spcBef>
              <a:spcAft>
                <a:spcPts val="0"/>
              </a:spcAft>
              <a:buClr>
                <a:schemeClr val="dk1"/>
              </a:buClr>
              <a:buSzPts val="1100"/>
              <a:buFont typeface="Arial"/>
              <a:buNone/>
            </a:pPr>
            <a:r>
              <a:t/>
            </a:r>
            <a:endParaRPr sz="1800">
              <a:solidFill>
                <a:srgbClr val="2B454E"/>
              </a:solidFill>
            </a:endParaRPr>
          </a:p>
          <a:p>
            <a:pPr marL="0" lvl="0" indent="0" algn="l" rtl="0">
              <a:spcBef>
                <a:spcPts val="0"/>
              </a:spcBef>
              <a:spcAft>
                <a:spcPts val="0"/>
              </a:spcAft>
              <a:buNone/>
            </a:pPr>
            <a:r>
              <a:t/>
            </a:r>
            <a:endParaRPr/>
          </a:p>
        </p:txBody>
      </p:sp>
      <p:sp>
        <p:nvSpPr>
          <p:cNvPr id="226" name="Google Shape;226;g3434cfbfa7c_0_30:notes"/>
          <p:cNvSpPr txBox="1"/>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32" name="Shape 232"/>
        <p:cNvGrpSpPr/>
        <p:nvPr/>
      </p:nvGrpSpPr>
      <p:grpSpPr>
        <a:xfrm>
          <a:off x="0" y="0"/>
          <a:ext cx="0" cy="0"/>
          <a:chOff x="0" y="0"/>
          <a:chExt cx="0" cy="0"/>
        </a:xfrm>
      </p:grpSpPr>
      <p:sp>
        <p:nvSpPr>
          <p:cNvPr id="233" name="Google Shape;233;g346725dbc0d_0_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US" sz="1100">
                <a:solidFill>
                  <a:srgbClr val="404040"/>
                </a:solidFill>
              </a:rPr>
              <a:t>In deze dia </a:t>
            </a:r>
            <a:r>
              <a:rPr lang="en-US" sz="1100">
                <a:solidFill>
                  <a:srgbClr val="404040"/>
                </a:solidFill>
              </a:rPr>
              <a:t>bespreken we hoe onderzoeksvragen zich ontwikkelen. </a:t>
            </a:r>
            <a:r>
              <a:rPr lang="en-US" sz="1100">
                <a:solidFill>
                  <a:srgbClr val="404040"/>
                </a:solidFill>
              </a:rPr>
              <a:t> Elke actieonderzoeksreis begint met een onbewerkte observatie uit de echte wereld - wat we een 'eerste conceptvraag' noemen. Deze vragen komen rechtstreeks uit uw ervaringen in de klas en weerspiegelen echte uitdagingen. U kunt bijvoorbeeld opmerken: 'Meisjes doen niet aan codering', wat leidt tot de eerste vraag: 'Waarom zouden meisjes niet aan codering doen?</a:t>
            </a:r>
            <a:endParaRPr sz="1100">
              <a:solidFill>
                <a:srgbClr val="404040"/>
              </a:solidFill>
            </a:endParaRPr>
          </a:p>
          <a:p>
            <a:pPr marL="0" lvl="0" indent="0" algn="l" rtl="0">
              <a:lnSpc>
                <a:spcPct val="115000"/>
              </a:lnSpc>
              <a:spcBef>
                <a:spcPts val="0"/>
              </a:spcBef>
              <a:spcAft>
                <a:spcPts val="0"/>
              </a:spcAft>
              <a:buSzPts val="1100"/>
              <a:buNone/>
            </a:pPr>
            <a:r>
              <a:rPr lang="en-US" sz="1100">
                <a:solidFill>
                  <a:srgbClr val="404040"/>
                </a:solidFill>
              </a:rPr>
              <a:t>Dit is een authentiek startpunt! Maar als we hier stoppen, waar brengt deze vraag ons dan naartoe? Waarschijnlijk naar doodlopende verklaringen zoals 'Het zijn maatschappelijke stereotypen' of 'Ze zijn gewoon niet geïnteresseerd'. Hoewel deze verklaringen kernpunten van waarheid kunnen bevatten, helpen ze ons als leerkrachten niet om actie te ondernemen. Daar komt het verfijnen om de hoek kijken.</a:t>
            </a:r>
            <a:endParaRPr sz="1100">
              <a:solidFill>
                <a:srgbClr val="404040"/>
              </a:solidFill>
            </a:endParaRPr>
          </a:p>
          <a:p>
            <a:pPr marL="0" lvl="0" indent="0" algn="l" rtl="0">
              <a:lnSpc>
                <a:spcPct val="115000"/>
              </a:lnSpc>
              <a:spcBef>
                <a:spcPts val="0"/>
              </a:spcBef>
              <a:spcAft>
                <a:spcPts val="0"/>
              </a:spcAft>
              <a:buSzPts val="1100"/>
              <a:buNone/>
            </a:pPr>
            <a:r>
              <a:t/>
            </a:r>
            <a:endParaRPr>
              <a:solidFill>
                <a:srgbClr val="404040"/>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100">
                <a:solidFill>
                  <a:srgbClr val="404040"/>
                </a:solidFill>
              </a:rPr>
              <a:t>Om dit om te zetten in een bruikbare onderzoeksvraag, moeten we de focus verleggen:</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en-US" sz="1100">
                <a:solidFill>
                  <a:srgbClr val="404040"/>
                </a:solidFill>
              </a:rPr>
              <a:t>Van 'waarom' naar 'hoe kan ik': Van het diagnosticeren van oorzaken naar het testen van oplossingen.</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en-US" sz="1100">
                <a:solidFill>
                  <a:srgbClr val="404040"/>
                </a:solidFill>
              </a:rPr>
              <a:t>Van breed naar specifiek: Beperk de reikwijdte tot wat </a:t>
            </a:r>
            <a:r>
              <a:rPr lang="en-US" sz="1100" i="1">
                <a:solidFill>
                  <a:srgbClr val="404040"/>
                </a:solidFill>
              </a:rPr>
              <a:t>je </a:t>
            </a:r>
            <a:r>
              <a:rPr lang="en-US" sz="1100">
                <a:solidFill>
                  <a:srgbClr val="404040"/>
                </a:solidFill>
              </a:rPr>
              <a:t>kunt beïnvloeden in je klas.</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en-US" sz="1100">
                <a:solidFill>
                  <a:srgbClr val="404040"/>
                </a:solidFill>
              </a:rPr>
              <a:t>Van passief naar meetbaar: Ontwerp vragen waarmee je de impact kunt bijhouden.</a:t>
            </a:r>
            <a:endParaRPr sz="1100">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en-US" sz="1100" i="1">
                <a:solidFill>
                  <a:srgbClr val="404040"/>
                </a:solidFill>
              </a:rPr>
              <a:t>Bijvoorbeeld, die aanvankelijke vraag-</a:t>
            </a:r>
            <a:r>
              <a:rPr lang="en-US" sz="1100">
                <a:solidFill>
                  <a:srgbClr val="404040"/>
                </a:solidFill>
              </a:rPr>
              <a:t>'Waarom doen meisjes niet mee aan coderen?'- kan worden:</a:t>
            </a:r>
            <a:br>
              <a:rPr lang="en-US" sz="1100">
                <a:solidFill>
                  <a:srgbClr val="404040"/>
                </a:solidFill>
              </a:rPr>
            </a:br>
            <a:r>
              <a:rPr lang="en-US" sz="1100" i="1">
                <a:solidFill>
                  <a:srgbClr val="404040"/>
                </a:solidFill>
              </a:rPr>
              <a:t>Hoe kan ik algoritmelessen aanpassen om gebruik te maken van de sterke punten van meisjes bij het gezamenlijk oplossen van problemen?</a:t>
            </a:r>
            <a:endParaRPr sz="1100" i="1">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en-US" sz="1100" i="1">
                <a:solidFill>
                  <a:srgbClr val="404040"/>
                </a:solidFill>
              </a:rPr>
              <a:t>Zie je de verschillen? De verfijnde versie:</a:t>
            </a:r>
            <a:endParaRPr sz="1100" i="1">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en-US" sz="1100">
                <a:solidFill>
                  <a:srgbClr val="404040"/>
                </a:solidFill>
              </a:rPr>
              <a:t>Richt zich op actie (lessen aanpassen)</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en-US" sz="1100">
                <a:solidFill>
                  <a:srgbClr val="404040"/>
                </a:solidFill>
              </a:rPr>
              <a:t>Richt zich op jouw controlesfeer (je onderwijsstrategieën)</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en-US" sz="1100">
                <a:solidFill>
                  <a:srgbClr val="404040"/>
                </a:solidFill>
              </a:rPr>
              <a:t>Nodigt uit tot meetbare strategieën (bijv. het bijhouden van deelname aan samenwerkings- vs. solotaken)</a:t>
            </a:r>
            <a:endParaRPr sz="1100">
              <a:solidFill>
                <a:srgbClr val="404040"/>
              </a:solidFill>
            </a:endParaRPr>
          </a:p>
          <a:p>
            <a:pPr marL="0" lvl="0" indent="0" algn="l" rtl="0">
              <a:lnSpc>
                <a:spcPct val="100000"/>
              </a:lnSpc>
              <a:spcBef>
                <a:spcPts val="1200"/>
              </a:spcBef>
              <a:spcAft>
                <a:spcPts val="0"/>
              </a:spcAft>
              <a:buSzPts val="1400"/>
              <a:buNone/>
            </a:pPr>
            <a:r>
              <a:rPr lang="en-US" sz="1100">
                <a:solidFill>
                  <a:schemeClr val="dk2"/>
                </a:solidFill>
              </a:rPr>
              <a:t>Om nog verder te gaan zul je in Unit 2 zien dat je het SMART-raamwerk op je vraag kunt toepassen. </a:t>
            </a:r>
            <a:endParaRPr sz="1100">
              <a:solidFill>
                <a:schemeClr val="dk2"/>
              </a:solidFill>
            </a:endParaRPr>
          </a:p>
          <a:p>
            <a:pPr marL="457200" lvl="0" indent="-298450" algn="l" rtl="0">
              <a:lnSpc>
                <a:spcPct val="100000"/>
              </a:lnSpc>
              <a:spcBef>
                <a:spcPts val="1200"/>
              </a:spcBef>
              <a:spcAft>
                <a:spcPts val="0"/>
              </a:spcAft>
              <a:buClr>
                <a:schemeClr val="dk2"/>
              </a:buClr>
              <a:buSzPts val="1100"/>
              <a:buChar char="●"/>
            </a:pPr>
            <a:r>
              <a:rPr lang="en-US" sz="1100">
                <a:solidFill>
                  <a:schemeClr val="dk2"/>
                </a:solidFill>
              </a:rPr>
              <a:t>Specifiek: is de focus duidelijk (bijv. samen problemen oplossen in algoritmen)?</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Meetbaar: kun je de voortgang bijhouden (bijv. deelnamepercentages, per/post enquêtes)?</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Uitvoerbaar: kun je de verandering implementeren (bijv. lesaanpassingen)?</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Relevant: sluit het aan bij de doelstellingen van TINKER (bijv. genderinclusief)?</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Tijdgebonden: heb je een tijdsbestek vastgesteld (bijv. met een tijdsbestek van 6 weken)?</a:t>
            </a:r>
            <a:endParaRPr sz="1100">
              <a:solidFill>
                <a:schemeClr val="dk2"/>
              </a:solidFill>
            </a:endParaRPr>
          </a:p>
          <a:p>
            <a:pPr marL="0" lvl="0" indent="0" algn="l" rtl="0">
              <a:lnSpc>
                <a:spcPct val="100000"/>
              </a:lnSpc>
              <a:spcBef>
                <a:spcPts val="1200"/>
              </a:spcBef>
              <a:spcAft>
                <a:spcPts val="0"/>
              </a:spcAft>
              <a:buNone/>
            </a:pPr>
            <a:r>
              <a:rPr lang="en-US" sz="1100">
                <a:solidFill>
                  <a:schemeClr val="dk2"/>
                </a:solidFill>
              </a:rPr>
              <a:t>Een SMART-versie van ons voorbeeld zou bijvoorbeeld kunnen zijn: </a:t>
            </a:r>
            <a:endParaRPr sz="1100">
              <a:solidFill>
                <a:schemeClr val="dk2"/>
              </a:solidFill>
            </a:endParaRPr>
          </a:p>
          <a:p>
            <a:pPr marL="0" lvl="0" indent="0" algn="l" rtl="0">
              <a:lnSpc>
                <a:spcPct val="100000"/>
              </a:lnSpc>
              <a:spcBef>
                <a:spcPts val="1200"/>
              </a:spcBef>
              <a:spcAft>
                <a:spcPts val="0"/>
              </a:spcAft>
              <a:buNone/>
            </a:pPr>
            <a:r>
              <a:rPr lang="en-US" sz="1100">
                <a:solidFill>
                  <a:schemeClr val="dk2"/>
                </a:solidFill>
              </a:rPr>
              <a:t>"</a:t>
            </a:r>
            <a:r>
              <a:rPr lang="en-US" sz="1100" i="1">
                <a:solidFill>
                  <a:schemeClr val="dk2"/>
                </a:solidFill>
              </a:rPr>
              <a:t>Kan het integreren van een collaborative problem-solving in algoritmelessen de participatie van meisjes met 25% verhogen in zes weken, zoals gemeten door klasobservaties en zelfbeoordelingen?"</a:t>
            </a:r>
            <a:endParaRPr sz="1100">
              <a:solidFill>
                <a:schemeClr val="dk2"/>
              </a:solidFill>
            </a:endParaRPr>
          </a:p>
        </p:txBody>
      </p:sp>
      <p:sp>
        <p:nvSpPr>
          <p:cNvPr id="234" name="Google Shape;234;g346725dbc0d_0_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39" name="Shape 239"/>
        <p:cNvGrpSpPr/>
        <p:nvPr/>
      </p:nvGrpSpPr>
      <p:grpSpPr>
        <a:xfrm>
          <a:off x="0" y="0"/>
          <a:ext cx="0" cy="0"/>
          <a:chOff x="0" y="0"/>
          <a:chExt cx="0" cy="0"/>
        </a:xfrm>
      </p:grpSpPr>
      <p:sp>
        <p:nvSpPr>
          <p:cNvPr id="240" name="Google Shape;240;g3493e720b4e_1_21: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t/>
            </a:r>
            <a:endParaRPr/>
          </a:p>
        </p:txBody>
      </p:sp>
      <p:sp>
        <p:nvSpPr>
          <p:cNvPr id="241" name="Google Shape;241;g3493e720b4e_1_21: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46" name="Shape 246"/>
        <p:cNvGrpSpPr/>
        <p:nvPr/>
      </p:nvGrpSpPr>
      <p:grpSpPr>
        <a:xfrm>
          <a:off x="0" y="0"/>
          <a:ext cx="0" cy="0"/>
          <a:chOff x="0" y="0"/>
          <a:chExt cx="0" cy="0"/>
        </a:xfrm>
      </p:grpSpPr>
      <p:sp>
        <p:nvSpPr>
          <p:cNvPr id="247" name="Google Shape;247;g3434cfbfa7c_0_17: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US">
                <a:solidFill>
                  <a:srgbClr val="404040"/>
                </a:solidFill>
              </a:rPr>
              <a:t>Nu </a:t>
            </a:r>
            <a:r>
              <a:rPr lang="en-US">
                <a:solidFill>
                  <a:srgbClr val="404040"/>
                </a:solidFill>
              </a:rPr>
              <a:t>krijgen </a:t>
            </a:r>
            <a:r>
              <a:rPr lang="en-US">
                <a:solidFill>
                  <a:srgbClr val="404040"/>
                </a:solidFill>
              </a:rPr>
              <a:t>de deelnemers </a:t>
            </a:r>
            <a:r>
              <a:rPr lang="en-US">
                <a:solidFill>
                  <a:srgbClr val="404040"/>
                </a:solidFill>
              </a:rPr>
              <a:t>de kans om het in de praktijk te brengen! Laten we 10 minuten nemen om de geïdentificeerde </a:t>
            </a:r>
            <a:r>
              <a:rPr lang="en-US">
                <a:solidFill>
                  <a:srgbClr val="404040"/>
                </a:solidFill>
              </a:rPr>
              <a:t>klasuitdagingen</a:t>
            </a:r>
            <a:r>
              <a:rPr lang="en-US">
                <a:solidFill>
                  <a:srgbClr val="404040"/>
                </a:solidFill>
              </a:rPr>
              <a:t> om te zetten </a:t>
            </a:r>
            <a:r>
              <a:rPr lang="en-US">
                <a:solidFill>
                  <a:srgbClr val="404040"/>
                </a:solidFill>
              </a:rPr>
              <a:t>in </a:t>
            </a:r>
            <a:r>
              <a:rPr lang="en-US">
                <a:solidFill>
                  <a:srgbClr val="404040"/>
                </a:solidFill>
              </a:rPr>
              <a:t>bruikbare </a:t>
            </a:r>
            <a:r>
              <a:rPr lang="en-US">
                <a:solidFill>
                  <a:srgbClr val="404040"/>
                </a:solidFill>
              </a:rPr>
              <a:t>onderzoeksvragen! </a:t>
            </a:r>
            <a:endParaRPr>
              <a:solidFill>
                <a:srgbClr val="404040"/>
              </a:solidFill>
            </a:endParaRPr>
          </a:p>
          <a:p>
            <a:pPr marL="0" lvl="0" indent="0" algn="l" rtl="0">
              <a:lnSpc>
                <a:spcPct val="115000"/>
              </a:lnSpc>
              <a:spcBef>
                <a:spcPts val="0"/>
              </a:spcBef>
              <a:spcAft>
                <a:spcPts val="0"/>
              </a:spcAft>
              <a:buSzPts val="1100"/>
              <a:buNone/>
            </a:pPr>
            <a:r>
              <a:rPr lang="en-US">
                <a:solidFill>
                  <a:srgbClr val="404040"/>
                </a:solidFill>
              </a:rPr>
              <a:t>Vraag elke leerling om op een sticky note </a:t>
            </a:r>
            <a:r>
              <a:rPr lang="en-US">
                <a:solidFill>
                  <a:srgbClr val="404040"/>
                </a:solidFill>
              </a:rPr>
              <a:t>een eerste ontwerpvraag </a:t>
            </a:r>
            <a:r>
              <a:rPr lang="en-US">
                <a:solidFill>
                  <a:srgbClr val="404040"/>
                </a:solidFill>
              </a:rPr>
              <a:t>op te schrijven </a:t>
            </a:r>
            <a:r>
              <a:rPr lang="en-US">
                <a:solidFill>
                  <a:srgbClr val="404040"/>
                </a:solidFill>
              </a:rPr>
              <a:t>over een van de uitdagingen die ze hebben geobserveerd (2 minuten).</a:t>
            </a:r>
            <a:endParaRPr>
              <a:solidFill>
                <a:srgbClr val="404040"/>
              </a:solidFill>
            </a:endParaRPr>
          </a:p>
          <a:p>
            <a:pPr marL="0" lvl="0" indent="0" algn="l" rtl="0">
              <a:lnSpc>
                <a:spcPct val="115000"/>
              </a:lnSpc>
              <a:spcBef>
                <a:spcPts val="0"/>
              </a:spcBef>
              <a:spcAft>
                <a:spcPts val="0"/>
              </a:spcAft>
              <a:buClr>
                <a:schemeClr val="dk1"/>
              </a:buClr>
              <a:buSzPts val="1100"/>
              <a:buFont typeface="Arial"/>
              <a:buNone/>
            </a:pPr>
            <a:r>
              <a:t/>
            </a:r>
            <a:endParaRPr>
              <a:solidFill>
                <a:srgbClr val="404040"/>
              </a:solidFill>
              <a:latin typeface="Roboto"/>
              <a:ea typeface="Roboto"/>
              <a:cs typeface="Roboto"/>
              <a:sym typeface="Roboto"/>
            </a:endParaRPr>
          </a:p>
          <a:p>
            <a:pPr marL="0" lvl="0" indent="0" algn="l" rtl="0">
              <a:lnSpc>
                <a:spcPct val="100000"/>
              </a:lnSpc>
              <a:spcBef>
                <a:spcPts val="1200"/>
              </a:spcBef>
              <a:spcAft>
                <a:spcPts val="0"/>
              </a:spcAft>
              <a:buSzPts val="1400"/>
              <a:buNone/>
            </a:pPr>
            <a:r>
              <a:rPr lang="en-US"/>
              <a:t>Zet </a:t>
            </a:r>
            <a:r>
              <a:rPr lang="en-US"/>
              <a:t>de leerlingen </a:t>
            </a:r>
            <a:r>
              <a:rPr lang="en-US"/>
              <a:t>in tweetallen </a:t>
            </a:r>
            <a:r>
              <a:rPr lang="en-US"/>
              <a:t>als ze klaar zijn</a:t>
            </a:r>
            <a:r>
              <a:rPr lang="en-US"/>
              <a:t>. </a:t>
            </a:r>
            <a:r>
              <a:rPr lang="en-US"/>
              <a:t>Partner A deelt zijn vraag terwijl partner B helpt om de vraag te verfijnen aan de hand van de checklist: specifiek, </a:t>
            </a:r>
            <a:r>
              <a:rPr lang="en-US"/>
              <a:t>bruikbaar, meetbaar!</a:t>
            </a:r>
            <a:endParaRPr/>
          </a:p>
          <a:p>
            <a:pPr marL="0" lvl="0" indent="0" algn="l" rtl="0">
              <a:lnSpc>
                <a:spcPct val="100000"/>
              </a:lnSpc>
              <a:spcBef>
                <a:spcPts val="1200"/>
              </a:spcBef>
              <a:spcAft>
                <a:spcPts val="0"/>
              </a:spcAft>
              <a:buSzPts val="1400"/>
              <a:buNone/>
            </a:pPr>
            <a:r>
              <a:rPr lang="en-US"/>
              <a:t>Moedig de leerlingen aan om </a:t>
            </a:r>
            <a:r>
              <a:rPr lang="en-US" b="1">
                <a:solidFill>
                  <a:srgbClr val="1D1D1B"/>
                </a:solidFill>
              </a:rPr>
              <a:t>kritisch te zijn over hun vraag en die van hun partner! </a:t>
            </a:r>
            <a:endParaRPr b="1">
              <a:solidFill>
                <a:srgbClr val="1D1D1B"/>
              </a:solidFill>
            </a:endParaRPr>
          </a:p>
          <a:p>
            <a:pPr marL="457200" lvl="0" indent="-304800" algn="l" rtl="0">
              <a:lnSpc>
                <a:spcPct val="150000"/>
              </a:lnSpc>
              <a:spcBef>
                <a:spcPts val="0"/>
              </a:spcBef>
              <a:spcAft>
                <a:spcPts val="0"/>
              </a:spcAft>
              <a:buClr>
                <a:srgbClr val="1D1D1B"/>
              </a:buClr>
              <a:buSzPts val="1200"/>
              <a:buFont typeface="Calibri"/>
              <a:buChar char="-"/>
            </a:pPr>
            <a:r>
              <a:rPr lang="en-US" i="1">
                <a:solidFill>
                  <a:srgbClr val="1D1D1B"/>
                </a:solidFill>
              </a:rPr>
              <a:t>Is de vraag gericht op rechtvaardigheid?</a:t>
            </a:r>
            <a:endParaRPr i="1">
              <a:solidFill>
                <a:srgbClr val="1D1D1B"/>
              </a:solidFill>
            </a:endParaRPr>
          </a:p>
          <a:p>
            <a:pPr marL="457200" lvl="0" indent="-304800" algn="l" rtl="0">
              <a:lnSpc>
                <a:spcPct val="150000"/>
              </a:lnSpc>
              <a:spcBef>
                <a:spcPts val="0"/>
              </a:spcBef>
              <a:spcAft>
                <a:spcPts val="0"/>
              </a:spcAft>
              <a:buClr>
                <a:srgbClr val="1D1D1B"/>
              </a:buClr>
              <a:buSzPts val="1200"/>
              <a:buFont typeface="Calibri"/>
              <a:buChar char="-"/>
            </a:pPr>
            <a:r>
              <a:rPr lang="en-US" i="1">
                <a:solidFill>
                  <a:srgbClr val="1D1D1B"/>
                </a:solidFill>
              </a:rPr>
              <a:t>Zal het antwoord ertoe leiden dat ze hun praktijk verbeteren?</a:t>
            </a:r>
            <a:endParaRPr/>
          </a:p>
          <a:p>
            <a:pPr marL="0" lvl="0" indent="0" algn="l" rtl="0">
              <a:lnSpc>
                <a:spcPct val="100000"/>
              </a:lnSpc>
              <a:spcBef>
                <a:spcPts val="1200"/>
              </a:spcBef>
              <a:spcAft>
                <a:spcPts val="0"/>
              </a:spcAft>
              <a:buSzPts val="1400"/>
              <a:buNone/>
            </a:pPr>
            <a:r>
              <a:rPr lang="en-US"/>
              <a:t>Ze wisselen van rol en herhalen! </a:t>
            </a:r>
            <a:endParaRPr/>
          </a:p>
          <a:p>
            <a:pPr marL="0" lvl="0" indent="0" algn="l" rtl="0">
              <a:lnSpc>
                <a:spcPct val="100000"/>
              </a:lnSpc>
              <a:spcBef>
                <a:spcPts val="1200"/>
              </a:spcBef>
              <a:spcAft>
                <a:spcPts val="0"/>
              </a:spcAft>
              <a:buSzPts val="1400"/>
              <a:buNone/>
            </a:pPr>
            <a:r>
              <a:t/>
            </a:r>
            <a:endParaRPr/>
          </a:p>
          <a:p>
            <a:pPr marL="0" lvl="0" indent="0" algn="l" rtl="0">
              <a:lnSpc>
                <a:spcPct val="100000"/>
              </a:lnSpc>
              <a:spcBef>
                <a:spcPts val="1200"/>
              </a:spcBef>
              <a:spcAft>
                <a:spcPts val="0"/>
              </a:spcAft>
              <a:buSzPts val="1400"/>
              <a:buNone/>
            </a:pPr>
            <a:r>
              <a:rPr lang="en-US"/>
              <a:t>Aan het einde van de tijd vraag je 2-3 duo's om hun voor/na vragen te delen en kun je hen enkele indringende vragen stellen zoals: </a:t>
            </a:r>
            <a:endParaRPr/>
          </a:p>
          <a:p>
            <a:pPr marL="457200" lvl="0" indent="-317500" algn="l" rtl="0">
              <a:lnSpc>
                <a:spcPct val="100000"/>
              </a:lnSpc>
              <a:spcBef>
                <a:spcPts val="1200"/>
              </a:spcBef>
              <a:spcAft>
                <a:spcPts val="0"/>
              </a:spcAft>
              <a:buSzPts val="1400"/>
              <a:buChar char="-"/>
            </a:pPr>
            <a:r>
              <a:rPr lang="en-US"/>
              <a:t>Wat was het moeilijkst aan het verfijnen hiervan?</a:t>
            </a:r>
            <a:endParaRPr/>
          </a:p>
          <a:p>
            <a:pPr marL="457200" lvl="0" indent="-317500" algn="l" rtl="0">
              <a:lnSpc>
                <a:spcPct val="100000"/>
              </a:lnSpc>
              <a:spcBef>
                <a:spcPts val="0"/>
              </a:spcBef>
              <a:spcAft>
                <a:spcPts val="0"/>
              </a:spcAft>
              <a:buSzPts val="1400"/>
              <a:buChar char="-"/>
            </a:pPr>
            <a:r>
              <a:rPr lang="en-US"/>
              <a:t>Hoe zou je succes kunnen meten?</a:t>
            </a:r>
            <a:endParaRPr/>
          </a:p>
          <a:p>
            <a:pPr marL="0" lvl="0" indent="0" algn="l" rtl="0">
              <a:lnSpc>
                <a:spcPct val="100000"/>
              </a:lnSpc>
              <a:spcBef>
                <a:spcPts val="1200"/>
              </a:spcBef>
              <a:spcAft>
                <a:spcPts val="0"/>
              </a:spcAft>
              <a:buNone/>
            </a:pPr>
            <a:r>
              <a:rPr lang="en-US"/>
              <a:t>Voor je afsluit kun je de leerlingen laten opmerken hoe </a:t>
            </a:r>
            <a:r>
              <a:rPr lang="en-US">
                <a:solidFill>
                  <a:srgbClr val="404040"/>
                </a:solidFill>
              </a:rPr>
              <a:t>verfijnde vragen frustraties omzetten in experimenten? Zo wordt verandering gedreven!</a:t>
            </a:r>
            <a:endParaRPr>
              <a:solidFill>
                <a:srgbClr val="404040"/>
              </a:solidFill>
            </a:endParaRPr>
          </a:p>
          <a:p>
            <a:pPr marL="0" lvl="0" indent="0" algn="l" rtl="0">
              <a:spcBef>
                <a:spcPts val="1200"/>
              </a:spcBef>
              <a:spcAft>
                <a:spcPts val="0"/>
              </a:spcAft>
              <a:buClr>
                <a:schemeClr val="dk1"/>
              </a:buClr>
              <a:buSzPts val="1100"/>
              <a:buFont typeface="Arial"/>
              <a:buNone/>
            </a:pPr>
            <a:r>
              <a:rPr lang="en-US" b="1"/>
              <a:t>Tip:</a:t>
            </a:r>
            <a:endParaRPr b="1"/>
          </a:p>
          <a:p>
            <a:pPr marL="0" lvl="0" indent="0" algn="l" rtl="0">
              <a:lnSpc>
                <a:spcPct val="100000"/>
              </a:lnSpc>
              <a:spcBef>
                <a:spcPts val="1200"/>
              </a:spcBef>
              <a:spcAft>
                <a:spcPts val="0"/>
              </a:spcAft>
              <a:buNone/>
            </a:pPr>
            <a:r>
              <a:rPr lang="en-US"/>
              <a:t>Vraag: </a:t>
            </a:r>
            <a:r>
              <a:rPr lang="en-US" i="1"/>
              <a:t>"Kan ik dit verder uitsplitsen?"</a:t>
            </a:r>
            <a:r>
              <a:rPr lang="en-US"/>
              <a:t> Als uw vraag "en" of "of" bevat, is hij waarschijnlijk te breed.</a:t>
            </a:r>
            <a:endParaRPr/>
          </a:p>
        </p:txBody>
      </p:sp>
      <p:sp>
        <p:nvSpPr>
          <p:cNvPr id="248" name="Google Shape;248;g3434cfbfa7c_0_1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54" name="Shape 254"/>
        <p:cNvGrpSpPr/>
        <p:nvPr/>
      </p:nvGrpSpPr>
      <p:grpSpPr>
        <a:xfrm>
          <a:off x="0" y="0"/>
          <a:ext cx="0" cy="0"/>
          <a:chOff x="0" y="0"/>
          <a:chExt cx="0" cy="0"/>
        </a:xfrm>
      </p:grpSpPr>
      <p:sp>
        <p:nvSpPr>
          <p:cNvPr id="255" name="Google Shape;255;g329f623bc3f_0_21: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rgbClr val="404040"/>
                </a:solidFill>
              </a:rPr>
              <a:t>Dit is de laatste dia om samen te vatten als we klaar zijn met de 1e Unit. Samen bekijken we hoe ver jullie zijn gekomen - van het identificeren van uitdagingen in de klas tot het opstellen van onderzoeksvragen die leerkrachten in staat stellen om verandering teweeg te brengen.</a:t>
            </a:r>
            <a:endParaRPr>
              <a:solidFill>
                <a:srgbClr val="404040"/>
              </a:solidFill>
            </a:endParaRPr>
          </a:p>
          <a:p>
            <a:pPr marL="457200" lvl="0" indent="-317500" algn="l" rtl="0">
              <a:lnSpc>
                <a:spcPct val="115000"/>
              </a:lnSpc>
              <a:spcBef>
                <a:spcPts val="0"/>
              </a:spcBef>
              <a:spcAft>
                <a:spcPts val="0"/>
              </a:spcAft>
              <a:buClr>
                <a:srgbClr val="404040"/>
              </a:buClr>
              <a:buSzPts val="1400"/>
              <a:buChar char="-"/>
            </a:pPr>
            <a:r>
              <a:rPr lang="en-US" b="1">
                <a:solidFill>
                  <a:srgbClr val="404040"/>
                </a:solidFill>
              </a:rPr>
              <a:t>Feedback: </a:t>
            </a:r>
            <a:r>
              <a:rPr lang="en-US">
                <a:solidFill>
                  <a:srgbClr val="1D1D1B"/>
                </a:solidFill>
              </a:rPr>
              <a:t>Open discussie en één woord over de les!</a:t>
            </a:r>
            <a:endParaRPr>
              <a:solidFill>
                <a:srgbClr val="1D1D1B"/>
              </a:solidFill>
            </a:endParaRPr>
          </a:p>
          <a:p>
            <a:pPr marL="457200" lvl="0" indent="0" algn="l" rtl="0">
              <a:lnSpc>
                <a:spcPct val="115000"/>
              </a:lnSpc>
              <a:spcBef>
                <a:spcPts val="0"/>
              </a:spcBef>
              <a:spcAft>
                <a:spcPts val="0"/>
              </a:spcAft>
              <a:buNone/>
            </a:pPr>
            <a:r>
              <a:t/>
            </a:r>
            <a:endParaRPr b="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De belangrijkste punten doornemen:</a:t>
            </a:r>
            <a:endParaRPr b="1">
              <a:solidFill>
                <a:srgbClr val="404040"/>
              </a:solidFill>
            </a:endParaRPr>
          </a:p>
          <a:p>
            <a:pPr marL="457200" lvl="0" indent="-317500" algn="l" rtl="0">
              <a:lnSpc>
                <a:spcPct val="115000"/>
              </a:lnSpc>
              <a:spcBef>
                <a:spcPts val="200"/>
              </a:spcBef>
              <a:spcAft>
                <a:spcPts val="0"/>
              </a:spcAft>
              <a:buClr>
                <a:srgbClr val="404040"/>
              </a:buClr>
              <a:buSzPts val="1400"/>
              <a:buChar char="-"/>
            </a:pPr>
            <a:r>
              <a:rPr lang="en-US" b="1">
                <a:solidFill>
                  <a:srgbClr val="404040"/>
                </a:solidFill>
              </a:rPr>
              <a:t>Basisprincipes van actieonderzoek</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Herinner dat actieonderzoek niet gaat over wachten op 'perfecte' oplossingen, maar over het testen van kleine veranderingen in de eigen context. </a:t>
            </a:r>
            <a:endParaRPr>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De cyclus is iteratief - elke fase informeert de volgende. Zie het als een spiraal van verbetering!</a:t>
            </a:r>
            <a:endParaRPr>
              <a:solidFill>
                <a:srgbClr val="404040"/>
              </a:solidFill>
            </a:endParaRPr>
          </a:p>
          <a:p>
            <a:pPr marL="457200" lvl="0" indent="-317500" algn="l" rtl="0">
              <a:lnSpc>
                <a:spcPct val="115000"/>
              </a:lnSpc>
              <a:spcBef>
                <a:spcPts val="0"/>
              </a:spcBef>
              <a:spcAft>
                <a:spcPts val="0"/>
              </a:spcAft>
              <a:buClr>
                <a:srgbClr val="404040"/>
              </a:buClr>
              <a:buSzPts val="1400"/>
              <a:buChar char="-"/>
            </a:pPr>
            <a:r>
              <a:rPr lang="en-US">
                <a:solidFill>
                  <a:srgbClr val="404040"/>
                </a:solidFill>
              </a:rPr>
              <a:t>Onderzoeksvragen</a:t>
            </a:r>
            <a:r>
              <a:rPr lang="en-US" b="1">
                <a:solidFill>
                  <a:srgbClr val="404040"/>
                </a:solidFill>
              </a:rPr>
              <a:t> opstellen </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Benadruk het feit dat ruwe observaties werden omgezet in bruikbare vragen.  Deze verschuiving is krachtig - het gaat van frustratie naar experimenteren.</a:t>
            </a:r>
            <a:endParaRPr>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Herinner leerlingen eraan om deze criteria bij de hand te houden: Specifiek, Uitvoerbaar, Meetbaar. Ze vormen hun kompas voor het ontwerpen van impactvol onderzoek.</a:t>
            </a:r>
            <a:endParaRPr>
              <a:solidFill>
                <a:srgbClr val="404040"/>
              </a:solidFill>
            </a:endParaRPr>
          </a:p>
          <a:p>
            <a:pPr marL="0" lvl="0" indent="0" algn="l" rtl="0">
              <a:lnSpc>
                <a:spcPct val="115000"/>
              </a:lnSpc>
              <a:spcBef>
                <a:spcPts val="0"/>
              </a:spcBef>
              <a:spcAft>
                <a:spcPts val="0"/>
              </a:spcAft>
              <a:buNone/>
            </a:pPr>
            <a:r>
              <a:t/>
            </a:r>
            <a:endParaRPr b="1">
              <a:solidFill>
                <a:srgbClr val="404040"/>
              </a:solidFill>
            </a:endParaRPr>
          </a:p>
          <a:p>
            <a:pPr marL="0" lvl="0" indent="0" algn="l" rtl="0">
              <a:lnSpc>
                <a:spcPct val="115000"/>
              </a:lnSpc>
              <a:spcBef>
                <a:spcPts val="0"/>
              </a:spcBef>
              <a:spcAft>
                <a:spcPts val="0"/>
              </a:spcAft>
              <a:buClr>
                <a:schemeClr val="dk1"/>
              </a:buClr>
              <a:buSzPts val="1100"/>
              <a:buFont typeface="Arial"/>
              <a:buNone/>
            </a:pPr>
            <a:r>
              <a:t/>
            </a:r>
            <a:endParaRPr i="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Sluit de sessie af met de volgende quote:</a:t>
            </a:r>
            <a:endParaRPr b="1">
              <a:solidFill>
                <a:srgbClr val="404040"/>
              </a:solidFill>
            </a:endParaRPr>
          </a:p>
          <a:p>
            <a:pPr marL="0" lvl="0" indent="0" algn="l" rtl="0">
              <a:lnSpc>
                <a:spcPct val="115000"/>
              </a:lnSpc>
              <a:spcBef>
                <a:spcPts val="200"/>
              </a:spcBef>
              <a:spcAft>
                <a:spcPts val="0"/>
              </a:spcAft>
              <a:buClr>
                <a:schemeClr val="dk1"/>
              </a:buClr>
              <a:buSzPts val="1100"/>
              <a:buFont typeface="Arial"/>
              <a:buNone/>
            </a:pPr>
            <a:r>
              <a:rPr lang="en-US">
                <a:solidFill>
                  <a:srgbClr val="404040"/>
                </a:solidFill>
              </a:rPr>
              <a:t>'Action Research turns teachers from passengers to drivers of educational change'-omvat waarom dit werk belangrijk is. Vertel leerlingen dat ze niet alleen ideeën van anderen implementeren; ze genereren hun eigen bewijs om klaslokalen te transformeren. Moedig hen aan om dat momentum te behouden!</a:t>
            </a:r>
            <a:endParaRPr>
              <a:solidFill>
                <a:srgbClr val="404040"/>
              </a:solidFill>
            </a:endParaRPr>
          </a:p>
          <a:p>
            <a:pPr marL="0" lvl="0" indent="0" algn="l" rtl="0">
              <a:lnSpc>
                <a:spcPct val="100000"/>
              </a:lnSpc>
              <a:spcBef>
                <a:spcPts val="1200"/>
              </a:spcBef>
              <a:spcAft>
                <a:spcPts val="0"/>
              </a:spcAft>
              <a:buSzPts val="1400"/>
              <a:buNone/>
            </a:pPr>
            <a:r>
              <a:t/>
            </a:r>
            <a:endParaRPr/>
          </a:p>
        </p:txBody>
      </p:sp>
      <p:sp>
        <p:nvSpPr>
          <p:cNvPr id="256" name="Google Shape;256;g329f623bc3f_0_21: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61" name="Shape 261"/>
        <p:cNvGrpSpPr/>
        <p:nvPr/>
      </p:nvGrpSpPr>
      <p:grpSpPr>
        <a:xfrm>
          <a:off x="0" y="0"/>
          <a:ext cx="0" cy="0"/>
          <a:chOff x="0" y="0"/>
          <a:chExt cx="0" cy="0"/>
        </a:xfrm>
      </p:grpSpPr>
      <p:sp>
        <p:nvSpPr>
          <p:cNvPr id="262" name="Google Shape;262;p4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Deze dia is handig om leerlingen wat extra informatie over actieonderzoek te geven. Ze kunnen de gedeelde documenten gebruiken als materiaal voor persoonlijke studie en als leidraad voor toekomstige activiteiten.</a:t>
            </a:r>
            <a:endParaRPr/>
          </a:p>
        </p:txBody>
      </p:sp>
      <p:sp>
        <p:nvSpPr>
          <p:cNvPr id="263" name="Google Shape;263;p4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67" name="Shape 267"/>
        <p:cNvGrpSpPr/>
        <p:nvPr/>
      </p:nvGrpSpPr>
      <p:grpSpPr>
        <a:xfrm>
          <a:off x="0" y="0"/>
          <a:ext cx="0" cy="0"/>
          <a:chOff x="0" y="0"/>
          <a:chExt cx="0" cy="0"/>
        </a:xfrm>
      </p:grpSpPr>
      <p:sp>
        <p:nvSpPr>
          <p:cNvPr id="268" name="Google Shape;268;g35773dd4fde_0_4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269" name="Google Shape;269;g35773dd4fde_0_4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32" name="Shape 132"/>
        <p:cNvGrpSpPr/>
        <p:nvPr/>
      </p:nvGrpSpPr>
      <p:grpSpPr>
        <a:xfrm>
          <a:off x="0" y="0"/>
          <a:ext cx="0" cy="0"/>
          <a:chOff x="0" y="0"/>
          <a:chExt cx="0" cy="0"/>
        </a:xfrm>
      </p:grpSpPr>
      <p:sp>
        <p:nvSpPr>
          <p:cNvPr id="133" name="Google Shape;133;g35569507e78_0_6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134" name="Google Shape;134;g35569507e78_0_6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38" name="Shape 138"/>
        <p:cNvGrpSpPr/>
        <p:nvPr/>
      </p:nvGrpSpPr>
      <p:grpSpPr>
        <a:xfrm>
          <a:off x="0" y="0"/>
          <a:ext cx="0" cy="0"/>
          <a:chOff x="0" y="0"/>
          <a:chExt cx="0" cy="0"/>
        </a:xfrm>
      </p:grpSpPr>
      <p:sp>
        <p:nvSpPr>
          <p:cNvPr id="139" name="Google Shape;139;g347b5193c43_0_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Deze dia is slechts een geheugensteuntje en een manier om de deelnemers kennis te laten maken met de verwachte onderwijsresultaten van deze unit. Deze unit van module 7 geeft een overzicht van wat Action Research is en richt zich alleen op het identificeren van problemen zonder al te beginnen met het ontwerpen van interventies. </a:t>
            </a:r>
            <a:endParaRPr/>
          </a:p>
        </p:txBody>
      </p:sp>
      <p:sp>
        <p:nvSpPr>
          <p:cNvPr id="140" name="Google Shape;140;g347b5193c43_0_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44" name="Shape 144"/>
        <p:cNvGrpSpPr/>
        <p:nvPr/>
      </p:nvGrpSpPr>
      <p:grpSpPr>
        <a:xfrm>
          <a:off x="0" y="0"/>
          <a:ext cx="0" cy="0"/>
          <a:chOff x="0" y="0"/>
          <a:chExt cx="0" cy="0"/>
        </a:xfrm>
      </p:grpSpPr>
      <p:sp>
        <p:nvSpPr>
          <p:cNvPr id="145" name="Google Shape;145;p4: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Deze dia is slechts een geheugensteuntje en een manier om de deelnemers kennis te laten maken met de verwachte onderwijsresultaten van deze unit. Deze unit van module 7 geeft een overzicht van wat Action Research is en richt zich alleen op het identificeren van problemen zonder al te beginnen met het ontwerpen van interventies. </a:t>
            </a:r>
            <a:endParaRPr/>
          </a:p>
        </p:txBody>
      </p:sp>
      <p:sp>
        <p:nvSpPr>
          <p:cNvPr id="146" name="Google Shape;146;p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50" name="Shape 150"/>
        <p:cNvGrpSpPr/>
        <p:nvPr/>
      </p:nvGrpSpPr>
      <p:grpSpPr>
        <a:xfrm>
          <a:off x="0" y="0"/>
          <a:ext cx="0" cy="0"/>
          <a:chOff x="0" y="0"/>
          <a:chExt cx="0" cy="0"/>
        </a:xfrm>
      </p:grpSpPr>
      <p:sp>
        <p:nvSpPr>
          <p:cNvPr id="151" name="Google Shape;151;p2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400"/>
              </a:spcBef>
              <a:spcAft>
                <a:spcPts val="0"/>
              </a:spcAft>
              <a:buSzPts val="1100"/>
              <a:buNone/>
            </a:pPr>
            <a:r>
              <a:rPr lang="en-US">
                <a:solidFill>
                  <a:srgbClr val="404040"/>
                </a:solidFill>
              </a:rPr>
              <a:t>Deze dia is bedoeld om de groep kennis te laten maken met het concept actieonderzoek door middel van een korte activiteit die niet langer dan 10 minuten mag duren. Het is de bedoeling dat de deelnemers aan de training snel en interactief </a:t>
            </a:r>
            <a:r>
              <a:rPr lang="en-US">
                <a:solidFill>
                  <a:srgbClr val="404040"/>
                </a:solidFill>
              </a:rPr>
              <a:t>het concept van actieonderzoek in de klas begrijpen aan de hand van een voorbeeld uit hun eigen ervaring. </a:t>
            </a:r>
            <a:endParaRPr>
              <a:solidFill>
                <a:srgbClr val="404040"/>
              </a:solidFill>
            </a:endParaRPr>
          </a:p>
          <a:p>
            <a:pPr marL="0" lvl="0" indent="0" algn="l" rtl="0">
              <a:lnSpc>
                <a:spcPct val="150000"/>
              </a:lnSpc>
              <a:spcBef>
                <a:spcPts val="1400"/>
              </a:spcBef>
              <a:spcAft>
                <a:spcPts val="0"/>
              </a:spcAft>
              <a:buSzPts val="1100"/>
              <a:buNone/>
            </a:pPr>
            <a:r>
              <a:rPr lang="en-US">
                <a:solidFill>
                  <a:srgbClr val="404040"/>
                </a:solidFill>
              </a:rPr>
              <a:t>Dit is de activiteit: </a:t>
            </a:r>
            <a:endParaRPr>
              <a:solidFill>
                <a:srgbClr val="404040"/>
              </a:solidFill>
            </a:endParaRPr>
          </a:p>
          <a:p>
            <a:pPr marL="0" lvl="0" indent="0" algn="l" rtl="0">
              <a:lnSpc>
                <a:spcPct val="150000"/>
              </a:lnSpc>
              <a:spcBef>
                <a:spcPts val="1400"/>
              </a:spcBef>
              <a:spcAft>
                <a:spcPts val="0"/>
              </a:spcAft>
              <a:buClr>
                <a:schemeClr val="dk1"/>
              </a:buClr>
              <a:buSzPts val="1100"/>
              <a:buFont typeface="Arial"/>
              <a:buNone/>
            </a:pPr>
            <a:r>
              <a:rPr lang="en-US" b="1">
                <a:solidFill>
                  <a:srgbClr val="404040"/>
                </a:solidFill>
              </a:rPr>
              <a:t> "</a:t>
            </a:r>
            <a:r>
              <a:rPr lang="en-US" b="1" i="1">
                <a:solidFill>
                  <a:srgbClr val="404040"/>
                </a:solidFill>
              </a:rPr>
              <a:t>Wat is jouw veranderverhaal?</a:t>
            </a:r>
            <a:r>
              <a:rPr lang="en-US" b="1">
                <a:solidFill>
                  <a:srgbClr val="404040"/>
                </a:solidFill>
              </a:rPr>
              <a:t>"</a:t>
            </a:r>
            <a:endParaRPr b="1">
              <a:solidFill>
                <a:srgbClr val="404040"/>
              </a:solidFill>
            </a:endParaRPr>
          </a:p>
          <a:p>
            <a:pPr marL="0" lvl="0" indent="0" algn="l" rtl="0">
              <a:lnSpc>
                <a:spcPct val="115000"/>
              </a:lnSpc>
              <a:spcBef>
                <a:spcPts val="400"/>
              </a:spcBef>
              <a:spcAft>
                <a:spcPts val="0"/>
              </a:spcAft>
              <a:buSzPts val="1100"/>
              <a:buNone/>
            </a:pPr>
            <a:r>
              <a:rPr lang="en-US" b="1">
                <a:solidFill>
                  <a:srgbClr val="404040"/>
                </a:solidFill>
              </a:rPr>
              <a:t>Tijd: </a:t>
            </a:r>
            <a:r>
              <a:rPr lang="en-US">
                <a:solidFill>
                  <a:srgbClr val="404040"/>
                </a:solidFill>
              </a:rPr>
              <a:t>10 minuten</a:t>
            </a:r>
            <a:endParaRPr>
              <a:solidFill>
                <a:srgbClr val="404040"/>
              </a:solidFill>
            </a:endParaRPr>
          </a:p>
          <a:p>
            <a:pPr marL="0" lvl="0" indent="0" algn="l" rtl="0">
              <a:lnSpc>
                <a:spcPct val="115000"/>
              </a:lnSpc>
              <a:spcBef>
                <a:spcPts val="0"/>
              </a:spcBef>
              <a:spcAft>
                <a:spcPts val="0"/>
              </a:spcAft>
              <a:buSzPts val="1100"/>
              <a:buNone/>
            </a:pPr>
            <a:r>
              <a:rPr lang="en-US" b="1">
                <a:solidFill>
                  <a:srgbClr val="404040"/>
                </a:solidFill>
              </a:rPr>
              <a:t>Formaat:</a:t>
            </a:r>
            <a:r>
              <a:rPr lang="en-US">
                <a:solidFill>
                  <a:srgbClr val="404040"/>
                </a:solidFill>
              </a:rPr>
              <a:t> Denk-Paar-Delen</a:t>
            </a:r>
            <a:br>
              <a:rPr lang="en-US">
                <a:solidFill>
                  <a:srgbClr val="404040"/>
                </a:solidFill>
              </a:rPr>
            </a:br>
            <a:r>
              <a:rPr lang="en-US" b="1">
                <a:solidFill>
                  <a:srgbClr val="404040"/>
                </a:solidFill>
              </a:rPr>
              <a:t>Materialen:</a:t>
            </a:r>
            <a:r>
              <a:rPr lang="en-US">
                <a:solidFill>
                  <a:srgbClr val="404040"/>
                </a:solidFill>
              </a:rPr>
              <a:t> Indexkaarten, timer </a:t>
            </a:r>
            <a:endParaRPr>
              <a:solidFill>
                <a:srgbClr val="404040"/>
              </a:solidFill>
            </a:endParaRPr>
          </a:p>
          <a:p>
            <a:pPr marL="0" lvl="0" indent="0" algn="l" rtl="0">
              <a:lnSpc>
                <a:spcPct val="115000"/>
              </a:lnSpc>
              <a:spcBef>
                <a:spcPts val="0"/>
              </a:spcBef>
              <a:spcAft>
                <a:spcPts val="0"/>
              </a:spcAft>
              <a:buSzPts val="1100"/>
              <a:buNone/>
            </a:pPr>
            <a:r>
              <a:t/>
            </a:r>
            <a:endParaRPr>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404040"/>
                </a:solidFill>
              </a:rPr>
              <a:t>Stap 1: herinnering (2 min)</a:t>
            </a:r>
            <a:endParaRPr b="1">
              <a:solidFill>
                <a:srgbClr val="404040"/>
              </a:solidFill>
            </a:endParaRPr>
          </a:p>
          <a:p>
            <a:pPr marL="457200" lvl="0" indent="-304800" algn="l" rtl="0">
              <a:lnSpc>
                <a:spcPct val="115000"/>
              </a:lnSpc>
              <a:spcBef>
                <a:spcPts val="0"/>
              </a:spcBef>
              <a:spcAft>
                <a:spcPts val="0"/>
              </a:spcAft>
              <a:buClr>
                <a:srgbClr val="404040"/>
              </a:buClr>
              <a:buSzPts val="1200"/>
              <a:buFont typeface="Calibri"/>
              <a:buChar char="●"/>
            </a:pPr>
            <a:r>
              <a:rPr lang="en-US">
                <a:solidFill>
                  <a:srgbClr val="404040"/>
                </a:solidFill>
              </a:rPr>
              <a:t>Geef de </a:t>
            </a:r>
            <a:r>
              <a:rPr lang="en-US">
                <a:solidFill>
                  <a:srgbClr val="404040"/>
                </a:solidFill>
              </a:rPr>
              <a:t>deelnemers </a:t>
            </a:r>
            <a:r>
              <a:rPr lang="en-US">
                <a:solidFill>
                  <a:srgbClr val="404040"/>
                </a:solidFill>
              </a:rPr>
              <a:t>aan de cursus de volgende opdracht: </a:t>
            </a:r>
            <a:endParaRPr>
              <a:solidFill>
                <a:srgbClr val="404040"/>
              </a:solidFill>
            </a:endParaRPr>
          </a:p>
          <a:p>
            <a:pPr marL="0" lvl="0" indent="0" algn="l" rtl="0">
              <a:lnSpc>
                <a:spcPct val="115000"/>
              </a:lnSpc>
              <a:spcBef>
                <a:spcPts val="0"/>
              </a:spcBef>
              <a:spcAft>
                <a:spcPts val="0"/>
              </a:spcAft>
              <a:buNone/>
            </a:pPr>
            <a:r>
              <a:rPr lang="en-US">
                <a:solidFill>
                  <a:srgbClr val="404040"/>
                </a:solidFill>
              </a:rPr>
              <a:t>"Denk aan een moment waarop je een probleem in de klas opmerkte, een verandering probeerde en resultaten zag. Schrijf de sleutelwoorden op je kaart."</a:t>
            </a:r>
            <a:endParaRPr>
              <a:solidFill>
                <a:srgbClr val="404040"/>
              </a:solidFill>
            </a:endParaRPr>
          </a:p>
          <a:p>
            <a:pPr marL="0" lvl="0" indent="0" algn="l" rtl="0">
              <a:lnSpc>
                <a:spcPct val="115000"/>
              </a:lnSpc>
              <a:spcBef>
                <a:spcPts val="300"/>
              </a:spcBef>
              <a:spcAft>
                <a:spcPts val="0"/>
              </a:spcAft>
              <a:buNone/>
            </a:pPr>
            <a:r>
              <a:rPr lang="en-US" i="1">
                <a:solidFill>
                  <a:srgbClr val="404040"/>
                </a:solidFill>
              </a:rPr>
              <a:t>⇒ Voorbeeld: </a:t>
            </a:r>
            <a:r>
              <a:rPr lang="en-US" i="1">
                <a:solidFill>
                  <a:srgbClr val="404040"/>
                </a:solidFill>
              </a:rPr>
              <a:t>"Merkte dat meisjes debuggen vermeden → koppelde hen als 'leiders' → zag meer pogingen."</a:t>
            </a:r>
            <a:endParaRPr i="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Stap 2: Koppelen &amp; vergelijken (3 min)</a:t>
            </a:r>
            <a:endParaRPr b="1">
              <a:solidFill>
                <a:srgbClr val="404040"/>
              </a:solidFill>
            </a:endParaRPr>
          </a:p>
          <a:p>
            <a:pPr marL="457200" lvl="0" indent="-304800" algn="l" rtl="0">
              <a:lnSpc>
                <a:spcPct val="115000"/>
              </a:lnSpc>
              <a:spcBef>
                <a:spcPts val="200"/>
              </a:spcBef>
              <a:spcAft>
                <a:spcPts val="0"/>
              </a:spcAft>
              <a:buClr>
                <a:srgbClr val="404040"/>
              </a:buClr>
              <a:buSzPts val="1200"/>
              <a:buFont typeface="Calibri"/>
              <a:buChar char="●"/>
            </a:pPr>
            <a:r>
              <a:rPr lang="en-US">
                <a:solidFill>
                  <a:srgbClr val="404040"/>
                </a:solidFill>
              </a:rPr>
              <a:t>Verdeel de leerkrachten in tweetallen en vraag hen om verhalen te delen over het probleem dat ze identificeerden, de verandering die ze probeerden en de resultaten die ze identificeerden, </a:t>
            </a:r>
            <a:endParaRPr>
              <a:solidFill>
                <a:srgbClr val="404040"/>
              </a:solidFill>
            </a:endParaRPr>
          </a:p>
          <a:p>
            <a:pPr marL="0" lvl="0" indent="0" algn="l" rtl="0">
              <a:lnSpc>
                <a:spcPct val="115000"/>
              </a:lnSpc>
              <a:spcBef>
                <a:spcPts val="0"/>
              </a:spcBef>
              <a:spcAft>
                <a:spcPts val="0"/>
              </a:spcAft>
              <a:buNone/>
            </a:pPr>
            <a:r>
              <a:rPr lang="en-US">
                <a:solidFill>
                  <a:srgbClr val="404040"/>
                </a:solidFill>
              </a:rPr>
              <a:t>Zodra de leerkrachten zijn gekoppeld, delen ze hun verhalen in hun tweetallen. </a:t>
            </a:r>
            <a:endParaRPr>
              <a:solidFill>
                <a:srgbClr val="404040"/>
              </a:solidFill>
            </a:endParaRPr>
          </a:p>
          <a:p>
            <a:pPr marL="0" lvl="0" indent="0" algn="l" rtl="0">
              <a:lnSpc>
                <a:spcPct val="115000"/>
              </a:lnSpc>
              <a:spcBef>
                <a:spcPts val="0"/>
              </a:spcBef>
              <a:spcAft>
                <a:spcPts val="0"/>
              </a:spcAft>
              <a:buNone/>
            </a:pPr>
            <a:r>
              <a:rPr lang="en-US">
                <a:solidFill>
                  <a:srgbClr val="404040"/>
                </a:solidFill>
              </a:rPr>
              <a:t>Leidende vragen: </a:t>
            </a:r>
            <a:endParaRPr>
              <a:solidFill>
                <a:srgbClr val="404040"/>
              </a:solidFill>
            </a:endParaRPr>
          </a:p>
          <a:p>
            <a:pPr marL="914400" lvl="1" indent="-304800" algn="l" rtl="0">
              <a:lnSpc>
                <a:spcPct val="115000"/>
              </a:lnSpc>
              <a:spcBef>
                <a:spcPts val="300"/>
              </a:spcBef>
              <a:spcAft>
                <a:spcPts val="0"/>
              </a:spcAft>
              <a:buClr>
                <a:srgbClr val="404040"/>
              </a:buClr>
              <a:buSzPts val="1200"/>
              <a:buFont typeface="Calibri"/>
              <a:buChar char="○"/>
            </a:pPr>
            <a:r>
              <a:rPr lang="en-US" i="1">
                <a:solidFill>
                  <a:srgbClr val="404040"/>
                </a:solidFill>
              </a:rPr>
              <a:t>"Hoe heb je het probleem geïdentificeerd?"</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i="1">
                <a:solidFill>
                  <a:srgbClr val="404040"/>
                </a:solidFill>
              </a:rPr>
              <a:t>"Hoe zag jullie 'verandering' eruit?</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i="1">
                <a:solidFill>
                  <a:srgbClr val="404040"/>
                </a:solidFill>
              </a:rPr>
              <a:t>"Hoe wist je dat het werkte (of niet)?"</a:t>
            </a:r>
            <a:endParaRPr i="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Stap 3: Samen AR definiëren (5 min)</a:t>
            </a:r>
            <a:endParaRPr b="1">
              <a:solidFill>
                <a:srgbClr val="404040"/>
              </a:solidFill>
            </a:endParaRPr>
          </a:p>
          <a:p>
            <a:pPr marL="457200" lvl="0" indent="-304800" algn="l" rtl="0">
              <a:lnSpc>
                <a:spcPct val="115000"/>
              </a:lnSpc>
              <a:spcBef>
                <a:spcPts val="200"/>
              </a:spcBef>
              <a:spcAft>
                <a:spcPts val="0"/>
              </a:spcAft>
              <a:buClr>
                <a:srgbClr val="404040"/>
              </a:buClr>
              <a:buSzPts val="1200"/>
              <a:buFont typeface="Calibri"/>
              <a:buChar char="●"/>
            </a:pPr>
            <a:r>
              <a:rPr lang="en-US">
                <a:solidFill>
                  <a:srgbClr val="404040"/>
                </a:solidFill>
              </a:rPr>
              <a:t>Als facilitator clustert u de thema's op het bord. Als je een discussie start, moet je onderstrepen dat ze </a:t>
            </a:r>
            <a:r>
              <a:rPr lang="en-US" i="1">
                <a:solidFill>
                  <a:srgbClr val="404040"/>
                </a:solidFill>
              </a:rPr>
              <a:t>"allemaal een probleem hebben opgemerkt, actie hebben ondernomen en hebben nagedacht - dat is actieonderzoek!".</a:t>
            </a:r>
            <a:endParaRPr i="1">
              <a:solidFill>
                <a:srgbClr val="404040"/>
              </a:solidFill>
            </a:endParaRPr>
          </a:p>
          <a:p>
            <a:pPr marL="0" lvl="0" indent="0" algn="l" rtl="0">
              <a:lnSpc>
                <a:spcPct val="115000"/>
              </a:lnSpc>
              <a:spcBef>
                <a:spcPts val="300"/>
              </a:spcBef>
              <a:spcAft>
                <a:spcPts val="0"/>
              </a:spcAft>
              <a:buNone/>
            </a:pPr>
            <a:r>
              <a:rPr lang="en-US">
                <a:solidFill>
                  <a:srgbClr val="404040"/>
                </a:solidFill>
              </a:rPr>
              <a:t>Vraag de deelnemers op basis daarvan om een beknopte definitie van actieonderzoek te geven! </a:t>
            </a:r>
            <a:endParaRPr>
              <a:solidFill>
                <a:srgbClr val="404040"/>
              </a:solidFill>
            </a:endParaRPr>
          </a:p>
          <a:p>
            <a:pPr marL="0" lvl="0" indent="0" algn="l" rtl="0">
              <a:lnSpc>
                <a:spcPct val="115000"/>
              </a:lnSpc>
              <a:spcBef>
                <a:spcPts val="300"/>
              </a:spcBef>
              <a:spcAft>
                <a:spcPts val="0"/>
              </a:spcAft>
              <a:buNone/>
            </a:pPr>
            <a:r>
              <a:rPr lang="en-US">
                <a:solidFill>
                  <a:srgbClr val="404040"/>
                </a:solidFill>
              </a:rPr>
              <a:t>Een voorbeeld is het volgende</a:t>
            </a:r>
            <a:r>
              <a:rPr lang="en-US" i="1">
                <a:solidFill>
                  <a:srgbClr val="404040"/>
                </a:solidFill>
              </a:rPr>
              <a:t>: "Actieonderzoek is het bestuderen van de eigen klas door leerkrachten om veranderingen te testen, waarbij bewijs wordt gebruikt om gelijkheid en leren te verbeteren".</a:t>
            </a:r>
            <a:endParaRPr i="1">
              <a:solidFill>
                <a:srgbClr val="404040"/>
              </a:solidFill>
            </a:endParaRPr>
          </a:p>
          <a:p>
            <a:pPr marL="0" lvl="0" indent="0" algn="l" rtl="0">
              <a:lnSpc>
                <a:spcPct val="100000"/>
              </a:lnSpc>
              <a:spcBef>
                <a:spcPts val="1200"/>
              </a:spcBef>
              <a:spcAft>
                <a:spcPts val="0"/>
              </a:spcAft>
              <a:buSzPts val="1400"/>
              <a:buNone/>
            </a:pPr>
            <a:r>
              <a:t/>
            </a:r>
            <a:endParaRPr/>
          </a:p>
        </p:txBody>
      </p:sp>
      <p:sp>
        <p:nvSpPr>
          <p:cNvPr id="152" name="Google Shape;152;p2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57" name="Shape 157"/>
        <p:cNvGrpSpPr/>
        <p:nvPr/>
      </p:nvGrpSpPr>
      <p:grpSpPr>
        <a:xfrm>
          <a:off x="0" y="0"/>
          <a:ext cx="0" cy="0"/>
          <a:chOff x="0" y="0"/>
          <a:chExt cx="0" cy="0"/>
        </a:xfrm>
      </p:grpSpPr>
      <p:sp>
        <p:nvSpPr>
          <p:cNvPr id="158" name="Google Shape;158;g3466ad0f535_1_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100"/>
              <a:buFont typeface="Arial"/>
              <a:buNone/>
            </a:pPr>
            <a:r>
              <a:rPr lang="en-US">
                <a:solidFill>
                  <a:srgbClr val="1D1D1B"/>
                </a:solidFill>
              </a:rPr>
              <a:t>Deze dia maakt het mogelijk om van de veranderingsverhalen over te stappen naar een meer concreet gesprek over actieonderzoek. </a:t>
            </a:r>
            <a:endParaRPr>
              <a:solidFill>
                <a:srgbClr val="1D1D1B"/>
              </a:solidFill>
            </a:endParaRPr>
          </a:p>
          <a:p>
            <a:pPr marL="0" lvl="0" indent="0" algn="l" rtl="0">
              <a:lnSpc>
                <a:spcPct val="90000"/>
              </a:lnSpc>
              <a:spcBef>
                <a:spcPts val="1000"/>
              </a:spcBef>
              <a:spcAft>
                <a:spcPts val="0"/>
              </a:spcAft>
              <a:buClr>
                <a:schemeClr val="dk1"/>
              </a:buClr>
              <a:buSzPts val="1100"/>
              <a:buFont typeface="Arial"/>
              <a:buNone/>
            </a:pPr>
            <a:r>
              <a:rPr lang="en-US">
                <a:solidFill>
                  <a:srgbClr val="1D1D1B"/>
                </a:solidFill>
              </a:rPr>
              <a:t>Begin met het voorlezen van het citaat, en benadruk dat dit precies is wat ze net hebben laten zien in </a:t>
            </a:r>
            <a:r>
              <a:rPr lang="en-US">
                <a:solidFill>
                  <a:srgbClr val="1D1D1B"/>
                </a:solidFill>
              </a:rPr>
              <a:t>de voorbeelden die ze net hebben gedeeld in de inleidende activiteit</a:t>
            </a:r>
            <a:r>
              <a:rPr lang="en-US">
                <a:solidFill>
                  <a:srgbClr val="1D1D1B"/>
                </a:solidFill>
              </a:rPr>
              <a:t>. </a:t>
            </a:r>
            <a:endParaRPr>
              <a:solidFill>
                <a:srgbClr val="1D1D1B"/>
              </a:solidFill>
            </a:endParaRPr>
          </a:p>
          <a:p>
            <a:pPr marL="0" lvl="0" indent="0" algn="ctr" rtl="0">
              <a:lnSpc>
                <a:spcPct val="90000"/>
              </a:lnSpc>
              <a:spcBef>
                <a:spcPts val="1000"/>
              </a:spcBef>
              <a:spcAft>
                <a:spcPts val="0"/>
              </a:spcAft>
              <a:buClr>
                <a:schemeClr val="dk1"/>
              </a:buClr>
              <a:buSzPts val="1100"/>
              <a:buFont typeface="Arial"/>
              <a:buNone/>
            </a:pPr>
            <a:r>
              <a:rPr lang="en-US">
                <a:solidFill>
                  <a:srgbClr val="1D1D1B"/>
                </a:solidFill>
              </a:rPr>
              <a:t>"Een onderzoek gedaan </a:t>
            </a:r>
            <a:r>
              <a:rPr lang="en-US" b="1" i="1">
                <a:solidFill>
                  <a:srgbClr val="1D1D1B"/>
                </a:solidFill>
              </a:rPr>
              <a:t>door </a:t>
            </a:r>
            <a:r>
              <a:rPr lang="en-US">
                <a:solidFill>
                  <a:srgbClr val="1D1D1B"/>
                </a:solidFill>
              </a:rPr>
              <a:t>leerkrachten, </a:t>
            </a:r>
            <a:r>
              <a:rPr lang="en-US" b="1" i="1">
                <a:solidFill>
                  <a:srgbClr val="1D1D1B"/>
                </a:solidFill>
              </a:rPr>
              <a:t>voor </a:t>
            </a:r>
            <a:r>
              <a:rPr lang="en-US">
                <a:solidFill>
                  <a:srgbClr val="1D1D1B"/>
                </a:solidFill>
              </a:rPr>
              <a:t>hun klas."</a:t>
            </a:r>
            <a:endParaRPr>
              <a:solidFill>
                <a:srgbClr val="1D1D1B"/>
              </a:solidFill>
            </a:endParaRPr>
          </a:p>
          <a:p>
            <a:pPr marL="0" lvl="0" indent="0" algn="l" rtl="0">
              <a:lnSpc>
                <a:spcPct val="90000"/>
              </a:lnSpc>
              <a:spcBef>
                <a:spcPts val="1000"/>
              </a:spcBef>
              <a:spcAft>
                <a:spcPts val="0"/>
              </a:spcAft>
              <a:buNone/>
            </a:pPr>
            <a:r>
              <a:rPr lang="en-US">
                <a:solidFill>
                  <a:srgbClr val="1D1D1B"/>
                </a:solidFill>
              </a:rPr>
              <a:t>Deze les richt zich op </a:t>
            </a:r>
            <a:r>
              <a:rPr lang="en-US" b="1">
                <a:solidFill>
                  <a:srgbClr val="1D1D1B"/>
                </a:solidFill>
              </a:rPr>
              <a:t>actieonderzoek </a:t>
            </a:r>
            <a:r>
              <a:rPr lang="en-US">
                <a:solidFill>
                  <a:srgbClr val="1D1D1B"/>
                </a:solidFill>
              </a:rPr>
              <a:t>als een methode voor leerkrachten om medescheppers te worden van veranderingen in hun klas. </a:t>
            </a:r>
            <a:endParaRPr>
              <a:solidFill>
                <a:srgbClr val="1D1D1B"/>
              </a:solidFill>
            </a:endParaRPr>
          </a:p>
          <a:p>
            <a:pPr marL="0" lvl="0" indent="0" algn="l" rtl="0">
              <a:lnSpc>
                <a:spcPct val="90000"/>
              </a:lnSpc>
              <a:spcBef>
                <a:spcPts val="1000"/>
              </a:spcBef>
              <a:spcAft>
                <a:spcPts val="0"/>
              </a:spcAft>
              <a:buNone/>
            </a:pPr>
            <a:r>
              <a:rPr lang="en-US" i="1">
                <a:solidFill>
                  <a:srgbClr val="1D1D1B"/>
                </a:solidFill>
              </a:rPr>
              <a:t>Actieonderzoek </a:t>
            </a:r>
            <a:r>
              <a:rPr lang="en-US">
                <a:solidFill>
                  <a:srgbClr val="1D1D1B"/>
                </a:solidFill>
              </a:rPr>
              <a:t>wordt gedefinieerd als een </a:t>
            </a:r>
            <a:r>
              <a:rPr lang="en-US" b="1">
                <a:solidFill>
                  <a:srgbClr val="1D1D1B"/>
                </a:solidFill>
              </a:rPr>
              <a:t>onderzoek dat leerkrachten in hun eigen omgeving uitvoeren </a:t>
            </a:r>
            <a:r>
              <a:rPr lang="en-US">
                <a:solidFill>
                  <a:srgbClr val="1D1D1B"/>
                </a:solidFill>
              </a:rPr>
              <a:t>om hun praktijk vooruit te helpen en het leren van hun leerlingen te verbeteren (Metler, 2019).[1] Het is een </a:t>
            </a:r>
            <a:r>
              <a:rPr lang="en-US" b="1">
                <a:solidFill>
                  <a:srgbClr val="1D1D1B"/>
                </a:solidFill>
              </a:rPr>
              <a:t>reflectief</a:t>
            </a:r>
            <a:r>
              <a:rPr lang="en-US">
                <a:solidFill>
                  <a:srgbClr val="1D1D1B"/>
                </a:solidFill>
              </a:rPr>
              <a:t>, </a:t>
            </a:r>
            <a:r>
              <a:rPr lang="en-US" b="1">
                <a:solidFill>
                  <a:srgbClr val="1D1D1B"/>
                </a:solidFill>
              </a:rPr>
              <a:t>iteratief </a:t>
            </a:r>
            <a:r>
              <a:rPr lang="en-US" b="1">
                <a:solidFill>
                  <a:srgbClr val="1D1D1B"/>
                </a:solidFill>
              </a:rPr>
              <a:t>proces </a:t>
            </a:r>
            <a:r>
              <a:rPr lang="en-US">
                <a:solidFill>
                  <a:srgbClr val="1D1D1B"/>
                </a:solidFill>
              </a:rPr>
              <a:t>waarin leerkrachten uitdagingen in de klas onderzoeken, oplossingen implementeren en de impact beoordelen van de oplossingen die ze hebben geïmplementeerd.</a:t>
            </a:r>
            <a:endParaRPr>
              <a:solidFill>
                <a:srgbClr val="1D1D1B"/>
              </a:solidFill>
            </a:endParaRPr>
          </a:p>
          <a:p>
            <a:pPr marL="0" lvl="0" indent="0" algn="l" rtl="0">
              <a:lnSpc>
                <a:spcPct val="90000"/>
              </a:lnSpc>
              <a:spcBef>
                <a:spcPts val="1000"/>
              </a:spcBef>
              <a:spcAft>
                <a:spcPts val="0"/>
              </a:spcAft>
              <a:buNone/>
            </a:pPr>
            <a:r>
              <a:rPr lang="en-US">
                <a:solidFill>
                  <a:srgbClr val="1D1D1B"/>
                </a:solidFill>
              </a:rPr>
              <a:t>Een groeiend aantal onderwijspractici heeft actieonderzoek omarmd als een levensvatbaar model om hun onderwijs aan te passen, te veranderen en te verbeteren, omdat ze het gevoel hebben dat actieonderzoek hun vermogen vergroot om professioneel te groeien, zelfevaluatief te worden en verantwoordelijkheid te nemen voor hun eigen praktijk. Als positief gevolg daarvan worden het leren van leerlingen en de leeromgeving in de klas verbeterd. Door actieonderzoek worden leerkrachten actieve partners in het leiden van schoolverbetering.</a:t>
            </a:r>
            <a:endParaRPr>
              <a:solidFill>
                <a:srgbClr val="1D1D1B"/>
              </a:solidFill>
            </a:endParaRPr>
          </a:p>
          <a:p>
            <a:pPr marL="457200" lvl="0" indent="0" algn="l" rtl="0">
              <a:lnSpc>
                <a:spcPct val="90000"/>
              </a:lnSpc>
              <a:spcBef>
                <a:spcPts val="1000"/>
              </a:spcBef>
              <a:spcAft>
                <a:spcPts val="0"/>
              </a:spcAft>
              <a:buClr>
                <a:schemeClr val="dk1"/>
              </a:buClr>
              <a:buSzPts val="1100"/>
              <a:buFont typeface="Arial"/>
              <a:buNone/>
            </a:pPr>
            <a:r>
              <a:t/>
            </a:r>
            <a:endParaRPr>
              <a:solidFill>
                <a:srgbClr val="1D1D1B"/>
              </a:solidFill>
            </a:endParaRPr>
          </a:p>
          <a:p>
            <a:pPr marL="0" lvl="0" indent="0" algn="l" rtl="0">
              <a:lnSpc>
                <a:spcPct val="90000"/>
              </a:lnSpc>
              <a:spcBef>
                <a:spcPts val="1000"/>
              </a:spcBef>
              <a:spcAft>
                <a:spcPts val="0"/>
              </a:spcAft>
              <a:buClr>
                <a:schemeClr val="dk1"/>
              </a:buClr>
              <a:buSzPts val="1100"/>
              <a:buFont typeface="Arial"/>
              <a:buNone/>
            </a:pPr>
            <a:r>
              <a:t/>
            </a:r>
            <a:endParaRPr>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a:t>[1] </a:t>
            </a:r>
            <a:r>
              <a:rPr lang="en-US">
                <a:latin typeface="Arial"/>
                <a:ea typeface="Arial"/>
                <a:cs typeface="Arial"/>
                <a:sym typeface="Arial"/>
              </a:rPr>
              <a:t>Mertler, C. A. (2019). Actieonderzoek: Improving schools and empowering educators (6th ed.). SAGE Publications. </a:t>
            </a:r>
            <a:r>
              <a:rPr lang="en-US" u="sng">
                <a:solidFill>
                  <a:srgbClr val="16C45B"/>
                </a:solidFill>
                <a:latin typeface="Arial"/>
                <a:ea typeface="Arial"/>
                <a:cs typeface="Arial"/>
                <a:sym typeface="Arial"/>
                <a:hlinkClick r:id="rId3">
                  <a:extLst>
                    <a:ext uri="{A12FA001-AC4F-418D-AE19-62706E023703}">
                      <ahyp:hlinkClr val="tx"/>
                    </a:ext>
                  </a:extLst>
                </a:hlinkClick>
              </a:rPr>
              <a:t>https://books.google.it/books?id=aXyfDwAAQBAJ</a:t>
            </a:r>
            <a:endParaRPr u="sng">
              <a:solidFill>
                <a:srgbClr val="16C45B"/>
              </a:solidFill>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t/>
            </a:r>
            <a:endParaRPr>
              <a:solidFill>
                <a:srgbClr val="2B454E"/>
              </a:solidFill>
            </a:endParaRPr>
          </a:p>
          <a:p>
            <a:pPr marL="0" lvl="0" indent="0" algn="l" rtl="0">
              <a:lnSpc>
                <a:spcPct val="100000"/>
              </a:lnSpc>
              <a:spcBef>
                <a:spcPts val="1200"/>
              </a:spcBef>
              <a:spcAft>
                <a:spcPts val="0"/>
              </a:spcAft>
              <a:buSzPts val="1400"/>
              <a:buNone/>
            </a:pPr>
            <a:r>
              <a:t/>
            </a:r>
            <a:endParaRPr/>
          </a:p>
        </p:txBody>
      </p:sp>
      <p:sp>
        <p:nvSpPr>
          <p:cNvPr id="159" name="Google Shape;159;g3466ad0f535_1_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66" name="Shape 166"/>
        <p:cNvGrpSpPr/>
        <p:nvPr/>
      </p:nvGrpSpPr>
      <p:grpSpPr>
        <a:xfrm>
          <a:off x="0" y="0"/>
          <a:ext cx="0" cy="0"/>
          <a:chOff x="0" y="0"/>
          <a:chExt cx="0" cy="0"/>
        </a:xfrm>
      </p:grpSpPr>
      <p:sp>
        <p:nvSpPr>
          <p:cNvPr id="167" name="Google Shape;167;g343c85d3a64_0_6: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a:solidFill>
                  <a:srgbClr val="1D1D1B"/>
                </a:solidFill>
              </a:rPr>
              <a:t>Deze dia geeft een kort overzicht van de rijke historische traditie die een brug slaat tussen sociale rechtvaardigheid, empowerment van docenten en iteratieve probleemoplossing. </a:t>
            </a:r>
            <a:endParaRPr>
              <a:solidFill>
                <a:srgbClr val="1D1D1B"/>
              </a:solidFill>
            </a:endParaRPr>
          </a:p>
          <a:p>
            <a:pPr marL="0" lvl="0" indent="0" algn="l" rtl="0">
              <a:lnSpc>
                <a:spcPct val="100000"/>
              </a:lnSpc>
              <a:spcBef>
                <a:spcPts val="1200"/>
              </a:spcBef>
              <a:spcAft>
                <a:spcPts val="0"/>
              </a:spcAft>
              <a:buSzPts val="1400"/>
              <a:buNone/>
            </a:pPr>
            <a:r>
              <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Het gebruik van actieonderzoek (AR) in het TINKER project is geworteld in een rijke historische traditie die sociale rechtvaardigheid, empowerment van leerkrachten en iteratieve probleemoplossing combineert.</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Afbeelding 1: AR, voortgekomen uit het werk van Kurt Lewin in de jaren 1940, begon als een cyclische methode om maatschappelijke ongelijkheid aan te pakken en werd later overgenomen door docenten om onderzoek in de klas te democratiseren. </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Afbeelding 2: De beweging van kritische pedagogie uit de jaren 1970, geleid door Paulo Freire, gaf AR een focus op co-creatie met gemarginaliseerde gemeenschappen - een principe dat centraal staat in het doel van TINKER om genderongelijkheid in de informatica aan te pakken. </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Afbeelding 3: In de jaren 1980-'90 ontwikkelde AR zich tot een hulpmiddel voor schoolhervormingen onder leiding van leerkrachten (Kemmis &amp; McTaggart), waarbij de nadruk lag op contextspecifieke oplossingen die waren afgestemd op de behoeften van leerlingen.</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Afbeelding 4: Voortbouwend op deze basis toonde het werk van Bridget Somekh eind jaren 1990-2000 aan hoe AR de integratie van technologie kon transformeren, waarbij leerkrachten samen digitale ongelijkheden onderzochten en samen met leerlingen hulpmiddelen herontwierpen - een directe voorloper van de aanpak van TINKER. </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Afbeelding 5: Vandaag de dag bouwt TINKER voort op deze erfenis door leerkrachten te positioneren als onderzoekers die systemische barrières (bijv. gendergebonden taakontwerp, tekort aan middelen) identificeren en wegnemen door middel van op feiten gebaseerde interventies. De AR-cyclus in 5 stappen van het project weerspiegelt het oorspronkelijke model van Lewin en integreert moderne intersectionele rechtvaardigheidslenzen, waardoor inclusiviteit verder gaat dan alleen geslacht en ook ras, klasse en capaciteiten omvat. Historisch gezien ligt de kracht van AR in het aanpassingsvermogen - een eigenschap die TINKER gebruikt om het informaticaonderwijs in diverse Europese klaslokalen te transformeren.</a:t>
            </a:r>
            <a:endParaRPr>
              <a:solidFill>
                <a:srgbClr val="1D1D1B"/>
              </a:solidFill>
            </a:endParaRPr>
          </a:p>
        </p:txBody>
      </p:sp>
      <p:sp>
        <p:nvSpPr>
          <p:cNvPr id="168" name="Google Shape;168;g343c85d3a64_0_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83" name="Shape 183"/>
        <p:cNvGrpSpPr/>
        <p:nvPr/>
      </p:nvGrpSpPr>
      <p:grpSpPr>
        <a:xfrm>
          <a:off x="0" y="0"/>
          <a:ext cx="0" cy="0"/>
          <a:chOff x="0" y="0"/>
          <a:chExt cx="0" cy="0"/>
        </a:xfrm>
      </p:grpSpPr>
      <p:sp>
        <p:nvSpPr>
          <p:cNvPr id="184" name="Google Shape;184;p2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1000"/>
              </a:spcAft>
              <a:buClr>
                <a:schemeClr val="dk1"/>
              </a:buClr>
              <a:buSzPts val="1100"/>
              <a:buFont typeface="Arial"/>
              <a:buNone/>
            </a:pPr>
            <a:r>
              <a:rPr lang="en-US"/>
              <a:t>Laat deelnemers deze video bekijken, met de </a:t>
            </a:r>
            <a:r>
              <a:rPr lang="en-US"/>
              <a:t>ondertiteling </a:t>
            </a:r>
            <a:r>
              <a:rPr lang="en-US"/>
              <a:t>in je eigen taal!</a:t>
            </a:r>
            <a:endParaRPr/>
          </a:p>
        </p:txBody>
      </p:sp>
      <p:sp>
        <p:nvSpPr>
          <p:cNvPr id="185" name="Google Shape;185;p2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91" name="Shape 191"/>
        <p:cNvGrpSpPr/>
        <p:nvPr/>
      </p:nvGrpSpPr>
      <p:grpSpPr>
        <a:xfrm>
          <a:off x="0" y="0"/>
          <a:ext cx="0" cy="0"/>
          <a:chOff x="0" y="0"/>
          <a:chExt cx="0" cy="0"/>
        </a:xfrm>
      </p:grpSpPr>
      <p:sp>
        <p:nvSpPr>
          <p:cNvPr id="192" name="Google Shape;192;g343c85d3a64_0_29: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en-US"/>
              <a:t>Deze dia is bedoeld om leerlingen kennis te laten maken met de AR-cyclus in 5 stappen.</a:t>
            </a:r>
            <a:endParaRPr/>
          </a:p>
          <a:p>
            <a:pPr marL="0" lvl="0" indent="0" algn="l" rtl="0">
              <a:lnSpc>
                <a:spcPct val="100000"/>
              </a:lnSpc>
              <a:spcBef>
                <a:spcPts val="1000"/>
              </a:spcBef>
              <a:spcAft>
                <a:spcPts val="0"/>
              </a:spcAft>
              <a:buClr>
                <a:schemeClr val="dk1"/>
              </a:buClr>
              <a:buSzPts val="1100"/>
              <a:buFont typeface="Arial"/>
              <a:buNone/>
            </a:pPr>
            <a:r>
              <a:t/>
            </a:r>
            <a:endParaRPr/>
          </a:p>
          <a:p>
            <a:pPr marL="457200" lvl="0" indent="-317500" algn="l" rtl="0">
              <a:lnSpc>
                <a:spcPct val="100000"/>
              </a:lnSpc>
              <a:spcBef>
                <a:spcPts val="1000"/>
              </a:spcBef>
              <a:spcAft>
                <a:spcPts val="0"/>
              </a:spcAft>
              <a:buClr>
                <a:schemeClr val="dk1"/>
              </a:buClr>
              <a:buSzPts val="1400"/>
              <a:buAutoNum type="arabicPeriod"/>
            </a:pPr>
            <a:r>
              <a:rPr lang="en-US"/>
              <a:t>Identificeren: </a:t>
            </a:r>
            <a:r>
              <a:rPr lang="en-US"/>
              <a:t>Actieonderzoek begint met het vaststellen van een specifiek, waarneembaar probleem in je klas. Concentreer je op uitdagingen die je zelf in de hand hebt, zoals een lage betrokkenheid tijdens groepswerk of inconsistente afronding van huiswerk. Gebruik bewijsmateriaal, zoals voorbeelden van werk van leerlingen, beoordelingsgegevens of anekdotische aantekeningen om het probleem duidelijk te definiëren. Vermijd brede generalisaties; beperk het in plaats daarvan.</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Plan: Als het probleem eenmaal is vastgesteld, brainstorm dan over op onderzoek gebaseerde strategieën om het probleem aan te pakken. Overweeg kleine, beheersbare veranderingen, zoals het invoeren van denk-paar-delen voor participatie of het gebruik van visuele hulpmiddelen voor complexe instructies. Schets hoe je de strategie gaat implementeren, welke middelen je nodig hebt en hoe je succes gaat meten (bijvoorbeeld het bijhouden van mondelinge bijdragen of exit tickets).</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In actie komen: Breng je strategie in de praktijk terwijl je flexibel blijft. Documenteer je proces - wat werkt, wat niet werkt en eventuele aanpassingen die je halverwege de les maakt. Als je bijvoorbeeld peerfeedback hebt geïntroduceerd maar leerlingen hebben moeite met opbouwende kritiek, modelleer dan voorbeelden voor de volgende sessie. Het doel is om de verandering systematisch te testen, niet perfect.</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Observeer: Verzamel bewijsmateriaal om de impact van de interventie te evalueren. Gebruik zowel kwantitatieve (bijv. testscores, deelnametellingen) als kwalitatieve gegevens (bijv. leerlingbespiegelingen, klasobservaties). Vergelijk de resultaten met de basisgegevens om trends vast te stellen. Als je bijvoorbeeld een nieuwe tafelschikking hebt ingevoerd, analyseer dan of het aantal verstoringen is afgenomen of dat bepaalde leerlingen meer betrokken zijn.</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Reflecteren en reageren: Analyseer de gegevens om te bepalen of de verandering effectief, rechtvaardig en duurzaam was. Is het oorspronkelijke probleem opgelost? Waren er onbedoelde resultaten? Beslis op basis van je bevindingen of je de strategie moet overnemen, aanpassen of loslaten. Uit reflectie kan bijvoorbeeld blijken dat de deelname weliswaar is toegenomen, maar dat sommige leerlingen nog steeds domineren, wat vraagt om een herziene aanpak, zoals gestructureerd de beurt geven.</a:t>
            </a:r>
            <a:endParaRPr/>
          </a:p>
        </p:txBody>
      </p:sp>
      <p:sp>
        <p:nvSpPr>
          <p:cNvPr id="193" name="Google Shape;193;g343c85d3a64_0_2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3.jpg"/><Relationship Id="rId3" Type="http://schemas.openxmlformats.org/officeDocument/2006/relationships/image" Target="../media/image1.png"/><Relationship Id="rId4" Type="http://schemas.openxmlformats.org/officeDocument/2006/relationships/image" Target="../media/image12.png"/></Relationships>
</file>

<file path=ppt/slideLayouts/_rels/slideLayout10.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9.png"/><Relationship Id="rId13" Type="http://schemas.openxmlformats.org/officeDocument/2006/relationships/image" Target="../media/image11.png"/><Relationship Id="rId12" Type="http://schemas.openxmlformats.org/officeDocument/2006/relationships/image" Target="../media/image15.png"/><Relationship Id="rId1" Type="http://schemas.openxmlformats.org/officeDocument/2006/relationships/slideMaster" Target="../slideMasters/slideMaster4.xml"/><Relationship Id="rId2" Type="http://schemas.openxmlformats.org/officeDocument/2006/relationships/image" Target="../media/image1.png"/><Relationship Id="rId3"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22.png"/><Relationship Id="rId5" Type="http://schemas.openxmlformats.org/officeDocument/2006/relationships/image" Target="../media/image6.png"/><Relationship Id="rId6" Type="http://schemas.openxmlformats.org/officeDocument/2006/relationships/image" Target="../media/image16.jpg"/><Relationship Id="rId7" Type="http://schemas.openxmlformats.org/officeDocument/2006/relationships/image" Target="../media/image14.png"/><Relationship Id="rId8"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33.jpg"/><Relationship Id="rId4" Type="http://schemas.openxmlformats.org/officeDocument/2006/relationships/image" Target="../media/image12.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9.png"/><Relationship Id="rId13" Type="http://schemas.openxmlformats.org/officeDocument/2006/relationships/image" Target="../media/image11.png"/><Relationship Id="rId12" Type="http://schemas.openxmlformats.org/officeDocument/2006/relationships/image" Target="../media/image15.png"/><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22.png"/><Relationship Id="rId5" Type="http://schemas.openxmlformats.org/officeDocument/2006/relationships/image" Target="../media/image6.png"/><Relationship Id="rId6" Type="http://schemas.openxmlformats.org/officeDocument/2006/relationships/image" Target="../media/image16.jpg"/><Relationship Id="rId7" Type="http://schemas.openxmlformats.org/officeDocument/2006/relationships/image" Target="../media/image14.png"/><Relationship Id="rId8"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9.png"/><Relationship Id="rId13" Type="http://schemas.openxmlformats.org/officeDocument/2006/relationships/image" Target="../media/image11.png"/><Relationship Id="rId12" Type="http://schemas.openxmlformats.org/officeDocument/2006/relationships/image" Target="../media/image15.png"/><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22.png"/><Relationship Id="rId5" Type="http://schemas.openxmlformats.org/officeDocument/2006/relationships/image" Target="../media/image6.png"/><Relationship Id="rId6" Type="http://schemas.openxmlformats.org/officeDocument/2006/relationships/image" Target="../media/image16.jpg"/><Relationship Id="rId7" Type="http://schemas.openxmlformats.org/officeDocument/2006/relationships/image" Target="../media/image14.png"/><Relationship Id="rId8"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3.jpg"/><Relationship Id="rId3" Type="http://schemas.openxmlformats.org/officeDocument/2006/relationships/image" Target="../media/image1.png"/><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jpg"/><Relationship Id="rId3" Type="http://schemas.openxmlformats.org/officeDocument/2006/relationships/image" Target="../media/image33.jpg"/><Relationship Id="rId4" Type="http://schemas.openxmlformats.org/officeDocument/2006/relationships/image" Target="../media/image12.png"/><Relationship Id="rId5"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09" name="Shape 109"/>
        <p:cNvGrpSpPr/>
        <p:nvPr/>
      </p:nvGrpSpPr>
      <p:grpSpPr>
        <a:xfrm>
          <a:off x="0" y="0"/>
          <a:ext cx="0" cy="0"/>
          <a:chOff x="0" y="0"/>
          <a:chExt cx="0" cy="0"/>
        </a:xfrm>
      </p:grpSpPr>
      <p:sp>
        <p:nvSpPr>
          <p:cNvPr id="110" name="Google Shape;110;g35773dd4fde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11" name="Google Shape;111;g35773dd4fde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12" name="Google Shape;112;g35773dd4fde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3" name="Google Shape;113;g35773dd4fde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14" name="Google Shape;114;g35773dd4fde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15" name="Google Shape;115;g35773dd4fde_0_63"/>
          <p:cNvGrpSpPr/>
          <p:nvPr/>
        </p:nvGrpSpPr>
        <p:grpSpPr>
          <a:xfrm>
            <a:off x="2179811" y="4729766"/>
            <a:ext cx="7832078" cy="1110328"/>
            <a:chOff x="2179603" y="4888792"/>
            <a:chExt cx="7798544" cy="1110328"/>
          </a:xfrm>
        </p:grpSpPr>
        <p:pic>
          <p:nvPicPr>
            <p:cNvPr id="116" name="Google Shape;116;g35773dd4fde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17" name="Google Shape;117;g35773dd4fde_0_63"/>
            <p:cNvPicPr preferRelativeResize="0"/>
            <p:nvPr/>
          </p:nvPicPr>
          <p:blipFill rotWithShape="1">
            <a:blip r:embed="rId5">
              <a:alphaModFix/>
            </a:blip>
            <a:srcRect b="5543" l="9995" r="6844" t="21987"/>
            <a:stretch/>
          </p:blipFill>
          <p:spPr>
            <a:xfrm>
              <a:off x="3796545" y="4949617"/>
              <a:ext cx="1406759" cy="526545"/>
            </a:xfrm>
            <a:prstGeom prst="rect">
              <a:avLst/>
            </a:prstGeom>
            <a:noFill/>
            <a:ln>
              <a:noFill/>
            </a:ln>
          </p:spPr>
        </p:pic>
        <p:pic>
          <p:nvPicPr>
            <p:cNvPr id="118" name="Google Shape;118;g35773dd4fde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119" name="Google Shape;119;g35773dd4fde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20" name="Google Shape;120;g35773dd4fde_0_63"/>
            <p:cNvPicPr preferRelativeResize="0"/>
            <p:nvPr/>
          </p:nvPicPr>
          <p:blipFill rotWithShape="1">
            <a:blip r:embed="rId8">
              <a:alphaModFix/>
            </a:blip>
            <a:srcRect b="0" l="6518" r="6457" t="2903"/>
            <a:stretch/>
          </p:blipFill>
          <p:spPr>
            <a:xfrm>
              <a:off x="7781600" y="4945247"/>
              <a:ext cx="2196547" cy="545647"/>
            </a:xfrm>
            <a:prstGeom prst="rect">
              <a:avLst/>
            </a:prstGeom>
            <a:noFill/>
            <a:ln>
              <a:noFill/>
            </a:ln>
          </p:spPr>
        </p:pic>
        <p:pic>
          <p:nvPicPr>
            <p:cNvPr id="121" name="Google Shape;121;g35773dd4fde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22" name="Google Shape;122;g35773dd4fde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23" name="Google Shape;123;g35773dd4fde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24" name="Google Shape;124;g35773dd4fde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25" name="Google Shape;125;g35773dd4fde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34" name="Shape 34"/>
        <p:cNvGrpSpPr/>
        <p:nvPr/>
      </p:nvGrpSpPr>
      <p:grpSpPr>
        <a:xfrm>
          <a:off x="0" y="0"/>
          <a:ext cx="0" cy="0"/>
          <a:chOff x="0" y="0"/>
          <a:chExt cx="0" cy="0"/>
        </a:xfrm>
      </p:grpSpPr>
      <p:sp>
        <p:nvSpPr>
          <p:cNvPr id="35" name="Google Shape;35;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 name="Google Shape;36;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54" name="Shape 54"/>
        <p:cNvGrpSpPr/>
        <p:nvPr/>
      </p:nvGrpSpPr>
      <p:grpSpPr>
        <a:xfrm>
          <a:off x="0" y="0"/>
          <a:ext cx="0" cy="0"/>
          <a:chOff x="0" y="0"/>
          <a:chExt cx="0" cy="0"/>
        </a:xfrm>
      </p:grpSpPr>
      <p:sp>
        <p:nvSpPr>
          <p:cNvPr id="55" name="Google Shape;55;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7" name="Google Shape;57;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58" name="Shape 58"/>
        <p:cNvGrpSpPr/>
        <p:nvPr/>
      </p:nvGrpSpPr>
      <p:grpSpPr>
        <a:xfrm>
          <a:off x="0" y="0"/>
          <a:ext cx="0" cy="0"/>
          <a:chOff x="0" y="0"/>
          <a:chExt cx="0" cy="0"/>
        </a:xfrm>
      </p:grpSpPr>
      <p:sp>
        <p:nvSpPr>
          <p:cNvPr id="59" name="Google Shape;59;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1" name="Shape 61"/>
        <p:cNvGrpSpPr/>
        <p:nvPr/>
      </p:nvGrpSpPr>
      <p:grpSpPr>
        <a:xfrm>
          <a:off x="0" y="0"/>
          <a:ext cx="0" cy="0"/>
          <a:chOff x="0" y="0"/>
          <a:chExt cx="0" cy="0"/>
        </a:xfrm>
      </p:grpSpPr>
      <p:sp>
        <p:nvSpPr>
          <p:cNvPr id="62" name="Google Shape;62;g3556aa43270_0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3" name="Google Shape;63;g3556aa43270_0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4" name="Google Shape;64;g3556aa43270_0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5" name="Google Shape;65;g3556aa43270_0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6" name="Google Shape;66;g3556aa43270_0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7" name="Google Shape;67;g3556aa43270_0_38"/>
          <p:cNvGrpSpPr/>
          <p:nvPr/>
        </p:nvGrpSpPr>
        <p:grpSpPr>
          <a:xfrm>
            <a:off x="2179811" y="4729766"/>
            <a:ext cx="7832078" cy="1110328"/>
            <a:chOff x="2179603" y="4888792"/>
            <a:chExt cx="7798544" cy="1110328"/>
          </a:xfrm>
        </p:grpSpPr>
        <p:pic>
          <p:nvPicPr>
            <p:cNvPr id="68" name="Google Shape;68;g3556aa43270_0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9" name="Google Shape;69;g3556aa43270_0_38"/>
            <p:cNvPicPr preferRelativeResize="0"/>
            <p:nvPr/>
          </p:nvPicPr>
          <p:blipFill rotWithShape="1">
            <a:blip r:embed="rId5">
              <a:alphaModFix/>
            </a:blip>
            <a:srcRect b="5543" l="9995" r="6844" t="21987"/>
            <a:stretch/>
          </p:blipFill>
          <p:spPr>
            <a:xfrm>
              <a:off x="3796545" y="4949617"/>
              <a:ext cx="1406759" cy="526545"/>
            </a:xfrm>
            <a:prstGeom prst="rect">
              <a:avLst/>
            </a:prstGeom>
            <a:noFill/>
            <a:ln>
              <a:noFill/>
            </a:ln>
          </p:spPr>
        </p:pic>
        <p:pic>
          <p:nvPicPr>
            <p:cNvPr id="70" name="Google Shape;70;g3556aa43270_0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1" name="Google Shape;71;g3556aa43270_0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2" name="Google Shape;72;g3556aa43270_0_38"/>
            <p:cNvPicPr preferRelativeResize="0"/>
            <p:nvPr/>
          </p:nvPicPr>
          <p:blipFill rotWithShape="1">
            <a:blip r:embed="rId8">
              <a:alphaModFix/>
            </a:blip>
            <a:srcRect b="0" l="6518" r="6457" t="2903"/>
            <a:stretch/>
          </p:blipFill>
          <p:spPr>
            <a:xfrm>
              <a:off x="7781600" y="4945247"/>
              <a:ext cx="2196547" cy="545647"/>
            </a:xfrm>
            <a:prstGeom prst="rect">
              <a:avLst/>
            </a:prstGeom>
            <a:noFill/>
            <a:ln>
              <a:noFill/>
            </a:ln>
          </p:spPr>
        </p:pic>
        <p:pic>
          <p:nvPicPr>
            <p:cNvPr id="73" name="Google Shape;73;g3556aa43270_0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4" name="Google Shape;74;g3556aa43270_0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5" name="Google Shape;75;g3556aa43270_0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6" name="Google Shape;76;g3556aa43270_0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7" name="Google Shape;77;g3556aa43270_0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84" name="Shape 84"/>
        <p:cNvGrpSpPr/>
        <p:nvPr/>
      </p:nvGrpSpPr>
      <p:grpSpPr>
        <a:xfrm>
          <a:off x="0" y="0"/>
          <a:ext cx="0" cy="0"/>
          <a:chOff x="0" y="0"/>
          <a:chExt cx="0" cy="0"/>
        </a:xfrm>
      </p:grpSpPr>
      <p:pic>
        <p:nvPicPr>
          <p:cNvPr id="85" name="Google Shape;85;g35569507e78_0_4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86" name="Google Shape;86;g35569507e78_0_4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7" name="Google Shape;87;g35569507e78_0_4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88" name="Google Shape;88;g35569507e78_0_4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9" name="Google Shape;89;g35569507e78_0_4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g35569507e78_0_4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91" name="Google Shape;91;g35569507e78_0_4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2" name="Google Shape;92;g35569507e78_0_4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93" name="Shape 93"/>
        <p:cNvGrpSpPr/>
        <p:nvPr/>
      </p:nvGrpSpPr>
      <p:grpSpPr>
        <a:xfrm>
          <a:off x="0" y="0"/>
          <a:ext cx="0" cy="0"/>
          <a:chOff x="0" y="0"/>
          <a:chExt cx="0" cy="0"/>
        </a:xfrm>
      </p:grpSpPr>
      <p:pic>
        <p:nvPicPr>
          <p:cNvPr id="94" name="Google Shape;94;g35569507e78_0_5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95" name="Google Shape;95;g35569507e78_0_5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96" name="Google Shape;96;g35569507e78_0_5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97" name="Google Shape;97;g35569507e78_0_5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8" name="Google Shape;98;g35569507e78_0_5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99" name="Google Shape;99;g35569507e78_0_5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00" name="Google Shape;100;g35569507e78_0_5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g35569507e78_0_5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02" name="Google Shape;102;g35569507e78_0_5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106" name="Shape 106"/>
        <p:cNvGrpSpPr/>
        <p:nvPr/>
      </p:nvGrpSpPr>
      <p:grpSpPr>
        <a:xfrm>
          <a:off x="0" y="0"/>
          <a:ext cx="0" cy="0"/>
          <a:chOff x="0" y="0"/>
          <a:chExt cx="0" cy="0"/>
        </a:xfrm>
      </p:grpSpPr>
      <p:sp>
        <p:nvSpPr>
          <p:cNvPr id="107" name="Google Shape;107;g35773dd4fde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g35773dd4fde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slideLayout" Target="../slideLayouts/slideLayout6.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
        <p:nvSpPr>
          <p:cNvPr id="11" name="Google Shape;11;p10"/>
          <p:cNvSpPr txBox="1"/>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p:txBody>
      </p:sp>
      <p:sp>
        <p:nvSpPr>
          <p:cNvPr id="12" name="Google Shape;12;p10"/>
          <p:cNvSpPr txBox="1"/>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3" name="Google Shape;13;p10"/>
          <p:cNvSpPr txBox="1"/>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4" name="Google Shape;14;p10"/>
          <p:cNvSpPr txBox="1"/>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53" name="Google Shape;53;p13"/>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630"/>
          </a:srgbClr>
        </a:solidFill>
      </p:bgPr>
    </p:bg>
    <p:spTree>
      <p:nvGrpSpPr>
        <p:cNvPr id="78" name="Shape 78"/>
        <p:cNvGrpSpPr/>
        <p:nvPr/>
      </p:nvGrpSpPr>
      <p:grpSpPr>
        <a:xfrm>
          <a:off x="0" y="0"/>
          <a:ext cx="0" cy="0"/>
          <a:chOff x="0" y="0"/>
          <a:chExt cx="0" cy="0"/>
        </a:xfrm>
      </p:grpSpPr>
      <p:sp>
        <p:nvSpPr>
          <p:cNvPr id="79" name="Google Shape;79;g35569507e78_0_35"/>
          <p:cNvSpPr txBox="1"/>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
        <p:nvSpPr>
          <p:cNvPr id="80" name="Google Shape;80;g35569507e78_0_35"/>
          <p:cNvSpPr txBox="1"/>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p:txBody>
      </p:sp>
      <p:sp>
        <p:nvSpPr>
          <p:cNvPr id="81" name="Google Shape;81;g35569507e78_0_35"/>
          <p:cNvSpPr txBox="1"/>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82" name="Google Shape;82;g35569507e78_0_35"/>
          <p:cNvSpPr txBox="1"/>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83" name="Google Shape;83;g35569507e78_0_35"/>
          <p:cNvSpPr txBox="1"/>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103" name="Shape 103"/>
        <p:cNvGrpSpPr/>
        <p:nvPr/>
      </p:nvGrpSpPr>
      <p:grpSpPr>
        <a:xfrm>
          <a:off x="0" y="0"/>
          <a:ext cx="0" cy="0"/>
          <a:chOff x="0" y="0"/>
          <a:chExt cx="0" cy="0"/>
        </a:xfrm>
      </p:grpSpPr>
      <p:sp>
        <p:nvSpPr>
          <p:cNvPr id="104" name="Google Shape;104;g35773dd4fde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105" name="Google Shape;105;g35773dd4fde_0_57"/>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5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5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hyperlink" Target="https://books.google.it/books?id=_KahDwAAQBAJ&amp;lpg=PP1&amp;pg=PP1#v=onepage&amp;q&amp;f=false" TargetMode="External"/><Relationship Id="rId4" Type="http://schemas.openxmlformats.org/officeDocument/2006/relationships/hyperlink" Target="https://www.naeyc.org/sites/default/files/globally-shared/downloads/PDFs/resources/pubs/How%20to%20do%20Action%20Research.pdf" TargetMode="External"/><Relationship Id="rId5" Type="http://schemas.openxmlformats.org/officeDocument/2006/relationships/hyperlink" Target="https://www.nfer.ac.uk/media/texbxexa/how_to_run_action_research_do_it_yourself.pdf" TargetMode="External"/><Relationship Id="rId6" Type="http://schemas.openxmlformats.org/officeDocument/2006/relationships/hyperlink" Target="https://www.daneshnamehicsa.ir/userfiles/files/1/9-%20Action%20Research%20in%20Education_%20A%20Practical%20Guide.pdf" TargetMode="External"/></Relationships>
</file>

<file path=ppt/slides/_rels/slide19.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13.png"/><Relationship Id="rId13" Type="http://schemas.openxmlformats.org/officeDocument/2006/relationships/hyperlink" Target="https://tinker-project.eu/elearning/" TargetMode="External"/><Relationship Id="rId12" Type="http://schemas.openxmlformats.org/officeDocument/2006/relationships/image" Target="../media/image11.png"/><Relationship Id="rId1" Type="http://schemas.openxmlformats.org/officeDocument/2006/relationships/slideLayout" Target="../slideLayouts/slideLayout10.xml"/><Relationship Id="rId2" Type="http://schemas.openxmlformats.org/officeDocument/2006/relationships/notesSlide" Target="../notesSlides/notesSlide19.xml"/><Relationship Id="rId3"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9.png"/><Relationship Id="rId15" Type="http://schemas.openxmlformats.org/officeDocument/2006/relationships/hyperlink" Target="https://creativecommons.org/licenses/by-nc-nd/4.0/" TargetMode="External"/><Relationship Id="rId14" Type="http://schemas.openxmlformats.org/officeDocument/2006/relationships/image" Target="../media/image64.png"/><Relationship Id="rId5" Type="http://schemas.openxmlformats.org/officeDocument/2006/relationships/image" Target="../media/image16.jpg"/><Relationship Id="rId6" Type="http://schemas.openxmlformats.org/officeDocument/2006/relationships/image" Target="../media/image14.png"/><Relationship Id="rId7" Type="http://schemas.openxmlformats.org/officeDocument/2006/relationships/image" Target="../media/image2.png"/><Relationship Id="rId8"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s://books.google.it/books?id=aXyfDwAAQBAJ" TargetMode="External"/><Relationship Id="rId4" Type="http://schemas.openxmlformats.org/officeDocument/2006/relationships/hyperlink" Target="https://books.google.it/books?id=aXyfDwAAQBAJ"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53.png"/><Relationship Id="rId4" Type="http://schemas.openxmlformats.org/officeDocument/2006/relationships/image" Target="../media/image51.png"/><Relationship Id="rId5" Type="http://schemas.openxmlformats.org/officeDocument/2006/relationships/image" Target="../media/image50.png"/><Relationship Id="rId6" Type="http://schemas.openxmlformats.org/officeDocument/2006/relationships/image" Target="../media/image52.png"/><Relationship Id="rId7" Type="http://schemas.openxmlformats.org/officeDocument/2006/relationships/image" Target="../media/image48.png"/><Relationship Id="rId8" Type="http://schemas.openxmlformats.org/officeDocument/2006/relationships/image" Target="../media/image5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www.youtube.com/watch?v=Ov3F3pdhNkk" TargetMode="External"/><Relationship Id="rId4" Type="http://schemas.openxmlformats.org/officeDocument/2006/relationships/image" Target="../media/image54.jpg"/><Relationship Id="rId5" Type="http://schemas.openxmlformats.org/officeDocument/2006/relationships/hyperlink" Target="https://www.youtube.com/watch?v=Ov3F3pdhNk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5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35569507e78_0_30"/>
          <p:cNvSpPr txBox="1"/>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222"/>
              <a:buFont typeface="Calibri"/>
              <a:buNone/>
            </a:pPr>
            <a:r>
              <a:rPr lang="en-US"/>
              <a:t>WP3: Docententraining voor authentiek en genderinclusief informaticaonderwijs</a:t>
            </a:r>
            <a:endParaRPr/>
          </a:p>
        </p:txBody>
      </p:sp>
      <p:sp>
        <p:nvSpPr>
          <p:cNvPr id="131" name="Google Shape;131;g35569507e78_0_30"/>
          <p:cNvSpPr txBox="1"/>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lnSpcReduction="10000"/>
          </a:bodyPr>
          <a:lstStyle/>
          <a:p>
            <a:pPr marL="457200" lvl="0" indent="-406400" algn="l" rtl="0">
              <a:lnSpc>
                <a:spcPct val="90000"/>
              </a:lnSpc>
              <a:spcBef>
                <a:spcPts val="1000"/>
              </a:spcBef>
              <a:spcAft>
                <a:spcPts val="0"/>
              </a:spcAft>
              <a:buClr>
                <a:schemeClr val="dk1"/>
              </a:buClr>
              <a:buSzPts val="1600"/>
              <a:buNone/>
            </a:pPr>
            <a:r>
              <a:rPr lang="en-US"/>
              <a:t>TINKER training voor basis- en secundair onderwijs</a:t>
            </a:r>
            <a:endParaRPr/>
          </a:p>
          <a:p>
            <a:pPr marL="457200" lvl="0" indent="-406400" algn="l" rtl="0">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329f623bc3f_0_37"/>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Inleiding - Wat is actieonderzoek?</a:t>
            </a:r>
            <a:endParaRPr sz="2800" b="1">
              <a:solidFill>
                <a:srgbClr val="FFFFFF"/>
              </a:solidFill>
            </a:endParaRPr>
          </a:p>
        </p:txBody>
      </p:sp>
      <p:sp>
        <p:nvSpPr>
          <p:cNvPr id="205" name="Google Shape;205;g329f623bc3f_0_37"/>
          <p:cNvSpPr txBox="1"/>
          <p:nvPr/>
        </p:nvSpPr>
        <p:spPr>
          <a:xfrm>
            <a:off x="180225" y="1638550"/>
            <a:ext cx="11486400" cy="5271900"/>
          </a:xfrm>
          <a:prstGeom prst="rect">
            <a:avLst/>
          </a:prstGeom>
          <a:noFill/>
          <a:ln>
            <a:noFill/>
          </a:ln>
        </p:spPr>
        <p:txBody>
          <a:bodyPr spcFirstLastPara="1" wrap="square" lIns="91425" tIns="91425" rIns="91425" bIns="91425" anchor="t" anchorCtr="0">
            <a:noAutofit/>
          </a:bodyPr>
          <a:lstStyle/>
          <a:p>
            <a:pPr marL="457200" lvl="0" indent="-368300" algn="l" rtl="0">
              <a:spcBef>
                <a:spcPts val="0"/>
              </a:spcBef>
              <a:spcAft>
                <a:spcPts val="0"/>
              </a:spcAft>
              <a:buClr>
                <a:srgbClr val="404040"/>
              </a:buClr>
              <a:buSzPts val="2200"/>
              <a:buFont typeface="Calibri"/>
              <a:buChar char="●"/>
            </a:pPr>
            <a:r>
              <a:rPr lang="en-US" sz="2200" b="1" i="1">
                <a:solidFill>
                  <a:srgbClr val="404040"/>
                </a:solidFill>
                <a:latin typeface="Calibri"/>
                <a:ea typeface="Calibri"/>
                <a:cs typeface="Calibri"/>
                <a:sym typeface="Calibri"/>
              </a:rPr>
              <a:t>Op bewijs gebaseerde, contextspecifieke oplossingen</a:t>
            </a:r>
            <a:endParaRPr sz="2200" b="1" i="1">
              <a:solidFill>
                <a:srgbClr val="404040"/>
              </a:solidFill>
              <a:latin typeface="Calibri"/>
              <a:ea typeface="Calibri"/>
              <a:cs typeface="Calibri"/>
              <a:sym typeface="Calibri"/>
            </a:endParaRPr>
          </a:p>
          <a:p>
            <a:pPr marL="0" lvl="0" indent="0" algn="l" rtl="0">
              <a:spcBef>
                <a:spcPts val="0"/>
              </a:spcBef>
              <a:spcAft>
                <a:spcPts val="0"/>
              </a:spcAft>
              <a:buNone/>
            </a:pPr>
            <a:r>
              <a:rPr lang="en-US" sz="2200">
                <a:solidFill>
                  <a:srgbClr val="404040"/>
                </a:solidFill>
                <a:latin typeface="Calibri"/>
                <a:ea typeface="Calibri"/>
                <a:cs typeface="Calibri"/>
                <a:sym typeface="Calibri"/>
              </a:rPr>
              <a:t>Het voordeel van AR is dat je gelokaliseerde gegevens kunt verzamelen door middel van enquêtes, observaties en het identificeren van de </a:t>
            </a:r>
            <a:r>
              <a:rPr lang="en-US" sz="2200" i="1">
                <a:solidFill>
                  <a:srgbClr val="404040"/>
                </a:solidFill>
                <a:latin typeface="Calibri"/>
                <a:ea typeface="Calibri"/>
                <a:cs typeface="Calibri"/>
                <a:sym typeface="Calibri"/>
              </a:rPr>
              <a:t>unieke uitdagingen met betrekking tot de genderkloof </a:t>
            </a:r>
            <a:r>
              <a:rPr lang="en-US" sz="2200">
                <a:solidFill>
                  <a:srgbClr val="404040"/>
                </a:solidFill>
                <a:latin typeface="Calibri"/>
                <a:ea typeface="Calibri"/>
                <a:cs typeface="Calibri"/>
                <a:sym typeface="Calibri"/>
              </a:rPr>
              <a:t>in elk van je klassen. </a:t>
            </a:r>
            <a:endParaRPr sz="2200">
              <a:solidFill>
                <a:srgbClr val="404040"/>
              </a:solidFill>
              <a:latin typeface="Calibri"/>
              <a:ea typeface="Calibri"/>
              <a:cs typeface="Calibri"/>
              <a:sym typeface="Calibri"/>
            </a:endParaRPr>
          </a:p>
          <a:p>
            <a:pPr marL="0" lvl="0" indent="0" algn="l" rtl="0">
              <a:spcBef>
                <a:spcPts val="0"/>
              </a:spcBef>
              <a:spcAft>
                <a:spcPts val="0"/>
              </a:spcAft>
              <a:buNone/>
            </a:pPr>
            <a:r>
              <a:t/>
            </a:r>
            <a:endParaRPr sz="220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Char char="●"/>
            </a:pPr>
            <a:r>
              <a:rPr lang="en-US" sz="2200" b="1" i="1">
                <a:solidFill>
                  <a:srgbClr val="404040"/>
                </a:solidFill>
                <a:latin typeface="Calibri"/>
                <a:ea typeface="Calibri"/>
                <a:cs typeface="Calibri"/>
                <a:sym typeface="Calibri"/>
              </a:rPr>
              <a:t>Leerlinggericht en inclusief</a:t>
            </a:r>
            <a:endParaRPr sz="2200" b="1" i="1">
              <a:solidFill>
                <a:srgbClr val="404040"/>
              </a:solidFill>
              <a:latin typeface="Calibri"/>
              <a:ea typeface="Calibri"/>
              <a:cs typeface="Calibri"/>
              <a:sym typeface="Calibri"/>
            </a:endParaRPr>
          </a:p>
          <a:p>
            <a:pPr marL="0" lvl="0" indent="0" algn="l" rtl="0">
              <a:spcBef>
                <a:spcPts val="0"/>
              </a:spcBef>
              <a:spcAft>
                <a:spcPts val="0"/>
              </a:spcAft>
              <a:buNone/>
            </a:pPr>
            <a:r>
              <a:rPr lang="en-US" sz="2200">
                <a:solidFill>
                  <a:schemeClr val="dk1"/>
                </a:solidFill>
                <a:latin typeface="Calibri"/>
                <a:ea typeface="Calibri"/>
                <a:cs typeface="Calibri"/>
                <a:sym typeface="Calibri"/>
              </a:rPr>
              <a:t>De AR-methodologie stelt leerkrachten in staat om samen met leerlingen onderzoek te doen om verborgen vooroordelen en barrières bloot te leggen (bijv. enquêtes om hen vragen te stellen, leerkringen om hen de uitdagingen waarmee ze geconfronteerd worden te laten verwoorden, hun behoeften om meer betrokken te worden bij informatica, enz.) </a:t>
            </a:r>
            <a:endParaRPr sz="2200">
              <a:solidFill>
                <a:schemeClr val="dk1"/>
              </a:solidFill>
              <a:latin typeface="Calibri"/>
              <a:ea typeface="Calibri"/>
              <a:cs typeface="Calibri"/>
              <a:sym typeface="Calibri"/>
            </a:endParaRPr>
          </a:p>
          <a:p>
            <a:pPr marL="0" lvl="0" indent="0" algn="l" rtl="0">
              <a:spcBef>
                <a:spcPts val="0"/>
              </a:spcBef>
              <a:spcAft>
                <a:spcPts val="0"/>
              </a:spcAft>
              <a:buNone/>
            </a:pPr>
            <a:r>
              <a:t/>
            </a:r>
            <a:endParaRPr sz="2200" b="1" i="1">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Char char="●"/>
            </a:pPr>
            <a:r>
              <a:rPr lang="en-US" sz="2200" b="1" i="1">
                <a:solidFill>
                  <a:srgbClr val="404040"/>
                </a:solidFill>
                <a:latin typeface="Calibri"/>
                <a:ea typeface="Calibri"/>
                <a:cs typeface="Calibri"/>
                <a:sym typeface="Calibri"/>
              </a:rPr>
              <a:t>Iteratieve verbetering</a:t>
            </a:r>
            <a:endParaRPr sz="2200" b="1" i="1">
              <a:solidFill>
                <a:srgbClr val="404040"/>
              </a:solidFill>
              <a:latin typeface="Calibri"/>
              <a:ea typeface="Calibri"/>
              <a:cs typeface="Calibri"/>
              <a:sym typeface="Calibri"/>
            </a:endParaRPr>
          </a:p>
          <a:p>
            <a:pPr marL="0" lvl="0" indent="0" algn="l" rtl="0">
              <a:spcBef>
                <a:spcPts val="0"/>
              </a:spcBef>
              <a:spcAft>
                <a:spcPts val="0"/>
              </a:spcAft>
              <a:buNone/>
            </a:pPr>
            <a:r>
              <a:rPr lang="en-US" sz="2200">
                <a:solidFill>
                  <a:schemeClr val="dk1"/>
                </a:solidFill>
                <a:latin typeface="Calibri"/>
                <a:ea typeface="Calibri"/>
                <a:cs typeface="Calibri"/>
                <a:sym typeface="Calibri"/>
              </a:rPr>
              <a:t>De AR-methodologie heeft een cyclisch proces</a:t>
            </a:r>
            <a:endParaRPr sz="2200">
              <a:solidFill>
                <a:schemeClr val="dk1"/>
              </a:solidFill>
              <a:latin typeface="Calibri"/>
              <a:ea typeface="Calibri"/>
              <a:cs typeface="Calibri"/>
              <a:sym typeface="Calibri"/>
            </a:endParaRPr>
          </a:p>
          <a:p>
            <a:pPr marL="0" lvl="0" indent="0" algn="l" rtl="0">
              <a:spcBef>
                <a:spcPts val="0"/>
              </a:spcBef>
              <a:spcAft>
                <a:spcPts val="0"/>
              </a:spcAft>
              <a:buNone/>
            </a:pPr>
            <a:r>
              <a:t/>
            </a:r>
            <a:endParaRPr sz="2200">
              <a:solidFill>
                <a:schemeClr val="dk1"/>
              </a:solidFill>
              <a:latin typeface="Calibri"/>
              <a:ea typeface="Calibri"/>
              <a:cs typeface="Calibri"/>
              <a:sym typeface="Calibri"/>
            </a:endParaRPr>
          </a:p>
          <a:p>
            <a:pPr marL="914400" lvl="0" indent="0" algn="ctr" rtl="0">
              <a:spcBef>
                <a:spcPts val="0"/>
              </a:spcBef>
              <a:spcAft>
                <a:spcPts val="0"/>
              </a:spcAft>
              <a:buNone/>
            </a:pPr>
            <a:r>
              <a:rPr lang="en-US" sz="2200" i="1">
                <a:solidFill>
                  <a:schemeClr val="dk1"/>
                </a:solidFill>
                <a:latin typeface="Calibri"/>
                <a:ea typeface="Calibri"/>
                <a:cs typeface="Calibri"/>
                <a:sym typeface="Calibri"/>
              </a:rPr>
              <a:t> Identificeren -&gt; Plannen -&gt; Handelen -&gt; Observeren -&gt; Reflecteren &amp; Reageren -&gt; Plannen -&gt; Handelen enz. </a:t>
            </a:r>
            <a:endParaRPr sz="2200" b="1" i="1">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t/>
            </a:r>
            <a:endParaRPr sz="2200">
              <a:solidFill>
                <a:srgbClr val="1D1D1B"/>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t/>
            </a:r>
            <a:endParaRPr sz="2200" b="0" i="1" u="none" strike="noStrike" cap="none">
              <a:solidFill>
                <a:srgbClr val="1D1D1B"/>
              </a:solidFill>
              <a:latin typeface="Calibri"/>
              <a:ea typeface="Calibri"/>
              <a:cs typeface="Calibri"/>
              <a:sym typeface="Calibri"/>
            </a:endParaRPr>
          </a:p>
        </p:txBody>
      </p:sp>
      <p:sp>
        <p:nvSpPr>
          <p:cNvPr id="206" name="Google Shape;206;g329f623bc3f_0_37"/>
          <p:cNvSpPr txBox="1"/>
          <p:nvPr>
            <p:ph type="body" idx="1"/>
          </p:nvPr>
        </p:nvSpPr>
        <p:spPr>
          <a:xfrm>
            <a:off x="123750" y="840300"/>
            <a:ext cx="11944500" cy="11415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Hoe stelt actieonderzoek (AR) leerkrachten in staat om genderinclusieve en authentieke leerervaringen in het informaticaonderwijs te creëren?</a:t>
            </a:r>
            <a:endParaRPr/>
          </a:p>
          <a:p>
            <a:pPr marL="0" lvl="0" indent="0" algn="just" rtl="0">
              <a:spcBef>
                <a:spcPts val="10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g329f623bc3f_0_7"/>
          <p:cNvSpPr txBox="1"/>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Identificeren - </a:t>
            </a:r>
            <a:r>
              <a:rPr lang="en-US" sz="2800" b="1">
                <a:solidFill>
                  <a:srgbClr val="FFFFFF"/>
                </a:solidFill>
              </a:rPr>
              <a:t>Uitdagingen voor klaslokalen in kaart brengen</a:t>
            </a:r>
            <a:endParaRPr sz="2800" b="1">
              <a:solidFill>
                <a:srgbClr val="FFFFFF"/>
              </a:solidFill>
            </a:endParaRPr>
          </a:p>
        </p:txBody>
      </p:sp>
      <p:sp>
        <p:nvSpPr>
          <p:cNvPr id="212" name="Google Shape;212;g329f623bc3f_0_7"/>
          <p:cNvSpPr txBox="1"/>
          <p:nvPr/>
        </p:nvSpPr>
        <p:spPr>
          <a:xfrm>
            <a:off x="284150" y="5326425"/>
            <a:ext cx="11023800" cy="10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000"/>
              </a:spcAft>
              <a:buClr>
                <a:srgbClr val="000000"/>
              </a:buClr>
              <a:buSzPts val="1800"/>
              <a:buFont typeface="Arial"/>
              <a:buNone/>
            </a:pPr>
            <a:r>
              <a:t/>
            </a:r>
            <a:endParaRPr sz="1800" b="0" i="1" u="none" strike="noStrike" cap="none">
              <a:solidFill>
                <a:srgbClr val="1D1D1B"/>
              </a:solidFill>
              <a:latin typeface="Calibri"/>
              <a:ea typeface="Calibri"/>
              <a:cs typeface="Calibri"/>
              <a:sym typeface="Calibri"/>
            </a:endParaRPr>
          </a:p>
        </p:txBody>
      </p:sp>
      <p:sp>
        <p:nvSpPr>
          <p:cNvPr id="213" name="Google Shape;213;g329f623bc3f_0_7"/>
          <p:cNvSpPr txBox="1"/>
          <p:nvPr/>
        </p:nvSpPr>
        <p:spPr>
          <a:xfrm>
            <a:off x="284150" y="1380600"/>
            <a:ext cx="10777800" cy="527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200">
                <a:solidFill>
                  <a:srgbClr val="404040"/>
                </a:solidFill>
                <a:latin typeface="Calibri"/>
                <a:ea typeface="Calibri"/>
                <a:cs typeface="Calibri"/>
                <a:sym typeface="Calibri"/>
              </a:rPr>
              <a:t>Een uitdaging in de klas is een </a:t>
            </a:r>
            <a:r>
              <a:rPr lang="en-US" sz="2200" b="1">
                <a:solidFill>
                  <a:srgbClr val="404040"/>
                </a:solidFill>
                <a:latin typeface="Calibri"/>
                <a:ea typeface="Calibri"/>
                <a:cs typeface="Calibri"/>
                <a:sym typeface="Calibri"/>
              </a:rPr>
              <a:t>specifiek, bruikbaar en meetbaar </a:t>
            </a:r>
            <a:r>
              <a:rPr lang="en-US" sz="2200">
                <a:solidFill>
                  <a:srgbClr val="404040"/>
                </a:solidFill>
                <a:latin typeface="Calibri"/>
                <a:ea typeface="Calibri"/>
                <a:cs typeface="Calibri"/>
                <a:sym typeface="Calibri"/>
              </a:rPr>
              <a:t>probleem </a:t>
            </a:r>
            <a:r>
              <a:rPr lang="en-US" sz="2200">
                <a:solidFill>
                  <a:srgbClr val="404040"/>
                </a:solidFill>
                <a:latin typeface="Calibri"/>
                <a:ea typeface="Calibri"/>
                <a:cs typeface="Calibri"/>
                <a:sym typeface="Calibri"/>
              </a:rPr>
              <a:t>in </a:t>
            </a:r>
            <a:r>
              <a:rPr lang="en-US" sz="2200">
                <a:solidFill>
                  <a:srgbClr val="404040"/>
                </a:solidFill>
                <a:latin typeface="Calibri"/>
                <a:ea typeface="Calibri"/>
                <a:cs typeface="Calibri"/>
                <a:sym typeface="Calibri"/>
              </a:rPr>
              <a:t>het onderwijzen </a:t>
            </a:r>
            <a:r>
              <a:rPr lang="en-US" sz="2200">
                <a:solidFill>
                  <a:srgbClr val="404040"/>
                </a:solidFill>
                <a:latin typeface="Calibri"/>
                <a:ea typeface="Calibri"/>
                <a:cs typeface="Calibri"/>
                <a:sym typeface="Calibri"/>
              </a:rPr>
              <a:t>en leren dat:</a:t>
            </a:r>
            <a:endParaRPr sz="2200">
              <a:solidFill>
                <a:srgbClr val="404040"/>
              </a:solidFill>
              <a:latin typeface="Calibri"/>
              <a:ea typeface="Calibri"/>
              <a:cs typeface="Calibri"/>
              <a:sym typeface="Calibri"/>
            </a:endParaRPr>
          </a:p>
          <a:p>
            <a:pPr marL="0" lvl="0" indent="0" algn="l" rtl="0">
              <a:spcBef>
                <a:spcPts val="0"/>
              </a:spcBef>
              <a:spcAft>
                <a:spcPts val="0"/>
              </a:spcAft>
              <a:buNone/>
            </a:pPr>
            <a:r>
              <a:t/>
            </a:r>
            <a:endParaRPr sz="220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Char char="●"/>
            </a:pPr>
            <a:r>
              <a:rPr lang="en-US" sz="2200">
                <a:solidFill>
                  <a:srgbClr val="404040"/>
                </a:solidFill>
                <a:latin typeface="Calibri"/>
                <a:ea typeface="Calibri"/>
                <a:cs typeface="Calibri"/>
                <a:sym typeface="Calibri"/>
              </a:rPr>
              <a:t>de vooruitgang belemmert: blokkeert betrokkenheid van leerlingen, kansengelijkheid of leerresultaten.</a:t>
            </a:r>
            <a:endParaRPr sz="220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Char char="●"/>
            </a:pPr>
            <a:r>
              <a:rPr lang="en-US" sz="2200">
                <a:solidFill>
                  <a:srgbClr val="404040"/>
                </a:solidFill>
                <a:latin typeface="Calibri"/>
                <a:ea typeface="Calibri"/>
                <a:cs typeface="Calibri"/>
                <a:sym typeface="Calibri"/>
              </a:rPr>
              <a:t>identificeerbare oorzaken heeft: de hoofdoorzaken kunnen worden blootgelegd door middel van gegevens (enquêtes, observaties).</a:t>
            </a:r>
            <a:endParaRPr sz="2200">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Char char="●"/>
            </a:pPr>
            <a:r>
              <a:rPr lang="en-US" sz="2200">
                <a:solidFill>
                  <a:srgbClr val="404040"/>
                </a:solidFill>
                <a:latin typeface="Calibri"/>
                <a:ea typeface="Calibri"/>
                <a:cs typeface="Calibri"/>
                <a:sym typeface="Calibri"/>
              </a:rPr>
              <a:t>kan worden </a:t>
            </a:r>
            <a:r>
              <a:rPr lang="en-US" sz="2200">
                <a:solidFill>
                  <a:srgbClr val="404040"/>
                </a:solidFill>
                <a:latin typeface="Calibri"/>
                <a:ea typeface="Calibri"/>
                <a:cs typeface="Calibri"/>
                <a:sym typeface="Calibri"/>
              </a:rPr>
              <a:t>aangepakt </a:t>
            </a:r>
            <a:r>
              <a:rPr lang="en-US" sz="2200">
                <a:solidFill>
                  <a:srgbClr val="404040"/>
                </a:solidFill>
                <a:latin typeface="Calibri"/>
                <a:ea typeface="Calibri"/>
                <a:cs typeface="Calibri"/>
                <a:sym typeface="Calibri"/>
              </a:rPr>
              <a:t>door veranderingen in uw praktijk: oplossingen liggen binnen uw controle (geen afhankelijkheid van beleidsveranderingen).</a:t>
            </a:r>
            <a:endParaRPr sz="2200">
              <a:solidFill>
                <a:srgbClr val="404040"/>
              </a:solidFill>
              <a:latin typeface="Calibri"/>
              <a:ea typeface="Calibri"/>
              <a:cs typeface="Calibri"/>
              <a:sym typeface="Calibri"/>
            </a:endParaRPr>
          </a:p>
          <a:p>
            <a:pPr marL="0" lvl="0" indent="0" algn="l" rtl="0">
              <a:spcBef>
                <a:spcPts val="0"/>
              </a:spcBef>
              <a:spcAft>
                <a:spcPts val="0"/>
              </a:spcAft>
              <a:buNone/>
            </a:pPr>
            <a:r>
              <a:t/>
            </a:r>
            <a:endParaRPr sz="2200" i="1">
              <a:solidFill>
                <a:srgbClr val="404040"/>
              </a:solidFill>
              <a:latin typeface="Calibri"/>
              <a:ea typeface="Calibri"/>
              <a:cs typeface="Calibri"/>
              <a:sym typeface="Calibri"/>
            </a:endParaRPr>
          </a:p>
          <a:p>
            <a:pPr marL="0" lvl="0" indent="0" algn="l" rtl="0">
              <a:spcBef>
                <a:spcPts val="0"/>
              </a:spcBef>
              <a:spcAft>
                <a:spcPts val="0"/>
              </a:spcAft>
              <a:buNone/>
            </a:pPr>
            <a:r>
              <a:rPr lang="en-US" sz="2200" i="1">
                <a:solidFill>
                  <a:srgbClr val="404040"/>
                </a:solidFill>
                <a:latin typeface="Calibri"/>
                <a:ea typeface="Calibri"/>
                <a:cs typeface="Calibri"/>
                <a:sym typeface="Calibri"/>
              </a:rPr>
              <a:t>Het opstellen van een klasuitdaging impliceert het volgen van een proces in 3 stappen:</a:t>
            </a:r>
            <a:endParaRPr sz="2200" i="1">
              <a:solidFill>
                <a:srgbClr val="404040"/>
              </a:solidFill>
              <a:latin typeface="Calibri"/>
              <a:ea typeface="Calibri"/>
              <a:cs typeface="Calibri"/>
              <a:sym typeface="Calibri"/>
            </a:endParaRPr>
          </a:p>
          <a:p>
            <a:pPr marL="0" lvl="0" indent="0" algn="l" rtl="0">
              <a:spcBef>
                <a:spcPts val="0"/>
              </a:spcBef>
              <a:spcAft>
                <a:spcPts val="0"/>
              </a:spcAft>
              <a:buNone/>
            </a:pPr>
            <a:r>
              <a:t/>
            </a:r>
            <a:endParaRPr sz="2200" i="1">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AutoNum type="arabicParenR"/>
            </a:pPr>
            <a:r>
              <a:rPr lang="en-US" sz="2200" b="1">
                <a:solidFill>
                  <a:srgbClr val="404040"/>
                </a:solidFill>
                <a:latin typeface="Calibri"/>
                <a:ea typeface="Calibri"/>
                <a:cs typeface="Calibri"/>
                <a:sym typeface="Calibri"/>
              </a:rPr>
              <a:t>Brainstorm uw klasuitdagingen</a:t>
            </a:r>
            <a:endParaRPr sz="2200" b="1">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AutoNum type="arabicParenR"/>
            </a:pPr>
            <a:r>
              <a:rPr lang="en-US" sz="2200" b="1">
                <a:solidFill>
                  <a:srgbClr val="404040"/>
                </a:solidFill>
                <a:latin typeface="Calibri"/>
                <a:ea typeface="Calibri"/>
                <a:cs typeface="Calibri"/>
                <a:sym typeface="Calibri"/>
              </a:rPr>
              <a:t>Reflecteren op de geïdentificeerde uitdagingen</a:t>
            </a:r>
            <a:endParaRPr sz="2200" b="1">
              <a:solidFill>
                <a:srgbClr val="404040"/>
              </a:solidFill>
              <a:latin typeface="Calibri"/>
              <a:ea typeface="Calibri"/>
              <a:cs typeface="Calibri"/>
              <a:sym typeface="Calibri"/>
            </a:endParaRPr>
          </a:p>
          <a:p>
            <a:pPr marL="457200" lvl="0" indent="-368300" algn="l" rtl="0">
              <a:spcBef>
                <a:spcPts val="0"/>
              </a:spcBef>
              <a:spcAft>
                <a:spcPts val="0"/>
              </a:spcAft>
              <a:buClr>
                <a:srgbClr val="404040"/>
              </a:buClr>
              <a:buSzPts val="2200"/>
              <a:buFont typeface="Calibri"/>
              <a:buAutoNum type="arabicParenR"/>
            </a:pPr>
            <a:r>
              <a:rPr lang="en-US" sz="2200" b="1">
                <a:solidFill>
                  <a:srgbClr val="404040"/>
                </a:solidFill>
                <a:latin typeface="Calibri"/>
                <a:ea typeface="Calibri"/>
                <a:cs typeface="Calibri"/>
                <a:sym typeface="Calibri"/>
              </a:rPr>
              <a:t>Stel een definitieve vraag voor uw uitdaging</a:t>
            </a:r>
            <a:endParaRPr sz="2200" b="1">
              <a:solidFill>
                <a:srgbClr val="404040"/>
              </a:solidFill>
              <a:latin typeface="Calibri"/>
              <a:ea typeface="Calibri"/>
              <a:cs typeface="Calibri"/>
              <a:sym typeface="Calibri"/>
            </a:endParaRPr>
          </a:p>
          <a:p>
            <a:pPr marL="0" lvl="0" indent="0" algn="l" rtl="0">
              <a:spcBef>
                <a:spcPts val="0"/>
              </a:spcBef>
              <a:spcAft>
                <a:spcPts val="0"/>
              </a:spcAft>
              <a:buNone/>
            </a:pPr>
            <a:r>
              <a:t/>
            </a:r>
            <a:endParaRPr sz="2200" i="1">
              <a:solidFill>
                <a:srgbClr val="404040"/>
              </a:solidFill>
              <a:latin typeface="Calibri"/>
              <a:ea typeface="Calibri"/>
              <a:cs typeface="Calibri"/>
              <a:sym typeface="Calibri"/>
            </a:endParaRPr>
          </a:p>
          <a:p>
            <a:pPr marL="0" lvl="0" indent="0" algn="l" rtl="0">
              <a:spcBef>
                <a:spcPts val="0"/>
              </a:spcBef>
              <a:spcAft>
                <a:spcPts val="0"/>
              </a:spcAft>
              <a:buNone/>
            </a:pPr>
            <a:r>
              <a:t/>
            </a:r>
            <a:endParaRPr sz="2200" i="1">
              <a:solidFill>
                <a:srgbClr val="404040"/>
              </a:solidFill>
              <a:latin typeface="Calibri"/>
              <a:ea typeface="Calibri"/>
              <a:cs typeface="Calibri"/>
              <a:sym typeface="Calibri"/>
            </a:endParaRPr>
          </a:p>
        </p:txBody>
      </p:sp>
      <p:sp>
        <p:nvSpPr>
          <p:cNvPr id="214" name="Google Shape;214;g329f623bc3f_0_7"/>
          <p:cNvSpPr txBox="1"/>
          <p:nvPr>
            <p:ph type="body" idx="1"/>
          </p:nvPr>
        </p:nvSpPr>
        <p:spPr>
          <a:xfrm>
            <a:off x="179270" y="829797"/>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Wat is een uitdaging voor een klaslokaal en hoe kader je die?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
          <p:cNvSpPr txBox="1"/>
          <p:nvPr>
            <p:ph type="title"/>
          </p:nvPr>
        </p:nvSpPr>
        <p:spPr>
          <a:xfrm>
            <a:off x="97970" y="-8"/>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Identificeren - Uitdagingen voor klaslokalen</a:t>
            </a:r>
            <a:endParaRPr sz="2800" b="1">
              <a:solidFill>
                <a:srgbClr val="FFFFFF"/>
              </a:solidFill>
            </a:endParaRPr>
          </a:p>
        </p:txBody>
      </p:sp>
      <p:sp>
        <p:nvSpPr>
          <p:cNvPr id="220" name="Google Shape;220;p3"/>
          <p:cNvSpPr txBox="1"/>
          <p:nvPr/>
        </p:nvSpPr>
        <p:spPr>
          <a:xfrm>
            <a:off x="306400" y="1405475"/>
            <a:ext cx="11006700" cy="51591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None/>
            </a:pPr>
            <a:r>
              <a:rPr lang="en-US" sz="2200">
                <a:solidFill>
                  <a:srgbClr val="1D1D1B"/>
                </a:solidFill>
                <a:latin typeface="Calibri"/>
                <a:ea typeface="Calibri"/>
                <a:cs typeface="Calibri"/>
                <a:sym typeface="Calibri"/>
              </a:rPr>
              <a:t>Maak individueel op plakbriefjes een lijst van 2 tot 3 uitdagingen voor informaticalessen.</a:t>
            </a:r>
            <a:endParaRPr sz="2200">
              <a:solidFill>
                <a:srgbClr val="1D1D1B"/>
              </a:solidFill>
              <a:latin typeface="Calibri"/>
              <a:ea typeface="Calibri"/>
              <a:cs typeface="Calibri"/>
              <a:sym typeface="Calibri"/>
            </a:endParaRPr>
          </a:p>
          <a:p>
            <a:pPr marL="0" marR="0" lvl="0" indent="0" algn="l" rtl="0">
              <a:lnSpc>
                <a:spcPct val="150000"/>
              </a:lnSpc>
              <a:spcBef>
                <a:spcPts val="0"/>
              </a:spcBef>
              <a:spcAft>
                <a:spcPts val="0"/>
              </a:spcAft>
              <a:buNone/>
            </a:pPr>
            <a:r>
              <a:rPr lang="en-US" sz="2200">
                <a:solidFill>
                  <a:srgbClr val="1D1D1B"/>
                </a:solidFill>
                <a:latin typeface="Calibri"/>
                <a:ea typeface="Calibri"/>
                <a:cs typeface="Calibri"/>
                <a:sym typeface="Calibri"/>
              </a:rPr>
              <a:t>De volgende vragen kunnen u helpen:</a:t>
            </a:r>
            <a:endParaRPr sz="2200">
              <a:solidFill>
                <a:srgbClr val="1D1D1B"/>
              </a:solidFill>
              <a:latin typeface="Calibri"/>
              <a:ea typeface="Calibri"/>
              <a:cs typeface="Calibri"/>
              <a:sym typeface="Calibri"/>
            </a:endParaRPr>
          </a:p>
          <a:p>
            <a:pPr marL="457200" marR="0" lvl="0" indent="-368300" algn="l" rtl="0">
              <a:lnSpc>
                <a:spcPct val="150000"/>
              </a:lnSpc>
              <a:spcBef>
                <a:spcPts val="0"/>
              </a:spcBef>
              <a:spcAft>
                <a:spcPts val="0"/>
              </a:spcAft>
              <a:buClr>
                <a:srgbClr val="1D1D1B"/>
              </a:buClr>
              <a:buSzPts val="2200"/>
              <a:buFont typeface="Calibri"/>
              <a:buChar char="●"/>
            </a:pPr>
            <a:r>
              <a:rPr lang="en-US" sz="2200" i="1">
                <a:solidFill>
                  <a:srgbClr val="1D1D1B"/>
                </a:solidFill>
                <a:latin typeface="Calibri"/>
                <a:ea typeface="Calibri"/>
                <a:cs typeface="Calibri"/>
                <a:sym typeface="Calibri"/>
              </a:rPr>
              <a:t>Waar merk je genderkloven in informatica-activiteiten? </a:t>
            </a:r>
            <a:endParaRPr sz="2200" i="1">
              <a:solidFill>
                <a:srgbClr val="1D1D1B"/>
              </a:solidFill>
              <a:latin typeface="Calibri"/>
              <a:ea typeface="Calibri"/>
              <a:cs typeface="Calibri"/>
              <a:sym typeface="Calibri"/>
            </a:endParaRPr>
          </a:p>
          <a:p>
            <a:pPr marL="457200" marR="0" lvl="0" indent="-368300" algn="l" rtl="0">
              <a:lnSpc>
                <a:spcPct val="150000"/>
              </a:lnSpc>
              <a:spcBef>
                <a:spcPts val="0"/>
              </a:spcBef>
              <a:spcAft>
                <a:spcPts val="0"/>
              </a:spcAft>
              <a:buClr>
                <a:srgbClr val="1D1D1B"/>
              </a:buClr>
              <a:buSzPts val="2200"/>
              <a:buFont typeface="Calibri"/>
              <a:buChar char="●"/>
            </a:pPr>
            <a:r>
              <a:rPr lang="en-US" sz="2200" i="1">
                <a:solidFill>
                  <a:srgbClr val="1D1D1B"/>
                </a:solidFill>
                <a:latin typeface="Calibri"/>
                <a:ea typeface="Calibri"/>
                <a:cs typeface="Calibri"/>
                <a:sym typeface="Calibri"/>
              </a:rPr>
              <a:t>Welke specifieke informaticaonderwerpen laten bepaalde leerlingen achter?</a:t>
            </a:r>
            <a:endParaRPr sz="2200" i="1">
              <a:solidFill>
                <a:srgbClr val="1D1D1B"/>
              </a:solidFill>
              <a:latin typeface="Calibri"/>
              <a:ea typeface="Calibri"/>
              <a:cs typeface="Calibri"/>
              <a:sym typeface="Calibri"/>
            </a:endParaRPr>
          </a:p>
          <a:p>
            <a:pPr marL="457200" marR="0" lvl="0" indent="-368300" algn="l" rtl="0">
              <a:lnSpc>
                <a:spcPct val="150000"/>
              </a:lnSpc>
              <a:spcBef>
                <a:spcPts val="0"/>
              </a:spcBef>
              <a:spcAft>
                <a:spcPts val="0"/>
              </a:spcAft>
              <a:buClr>
                <a:srgbClr val="1D1D1B"/>
              </a:buClr>
              <a:buSzPts val="2200"/>
              <a:buFont typeface="Calibri"/>
              <a:buChar char="●"/>
            </a:pPr>
            <a:r>
              <a:rPr lang="en-US" sz="2200" i="1">
                <a:solidFill>
                  <a:srgbClr val="1D1D1B"/>
                </a:solidFill>
                <a:latin typeface="Calibri"/>
                <a:ea typeface="Calibri"/>
                <a:cs typeface="Calibri"/>
                <a:sym typeface="Calibri"/>
              </a:rPr>
              <a:t>Welke systemische barrières blijven bestaan? </a:t>
            </a:r>
            <a:endParaRPr sz="2200" i="1">
              <a:solidFill>
                <a:srgbClr val="1D1D1B"/>
              </a:solidFill>
              <a:latin typeface="Calibri"/>
              <a:ea typeface="Calibri"/>
              <a:cs typeface="Calibri"/>
              <a:sym typeface="Calibri"/>
            </a:endParaRPr>
          </a:p>
          <a:p>
            <a:pPr marL="0" marR="0" lvl="0" indent="0" algn="l" rtl="0">
              <a:lnSpc>
                <a:spcPct val="150000"/>
              </a:lnSpc>
              <a:spcBef>
                <a:spcPts val="0"/>
              </a:spcBef>
              <a:spcAft>
                <a:spcPts val="0"/>
              </a:spcAft>
              <a:buNone/>
            </a:pPr>
            <a:r>
              <a:t/>
            </a:r>
            <a:endParaRPr sz="2200">
              <a:solidFill>
                <a:srgbClr val="1D1D1B"/>
              </a:solidFill>
              <a:latin typeface="Calibri"/>
              <a:ea typeface="Calibri"/>
              <a:cs typeface="Calibri"/>
              <a:sym typeface="Calibri"/>
            </a:endParaRPr>
          </a:p>
        </p:txBody>
      </p:sp>
      <p:sp>
        <p:nvSpPr>
          <p:cNvPr id="221" name="Google Shape;221;p3"/>
          <p:cNvSpPr txBox="1"/>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457200" lvl="0" indent="-381000" algn="just" rtl="0">
              <a:spcBef>
                <a:spcPts val="1000"/>
              </a:spcBef>
              <a:spcAft>
                <a:spcPts val="0"/>
              </a:spcAft>
              <a:buSzPts val="2400"/>
              <a:buAutoNum type="arabicParenR"/>
            </a:pPr>
            <a:r>
              <a:rPr lang="en-US"/>
              <a:t>Brainstorm de uitdagingen voor de klas - Activiteit#2</a:t>
            </a:r>
            <a:endParaRPr/>
          </a:p>
        </p:txBody>
      </p:sp>
      <p:pic>
        <p:nvPicPr>
          <p:cNvPr id="222" name="Google Shape;222;p3"/>
          <p:cNvPicPr preferRelativeResize="0"/>
          <p:nvPr/>
        </p:nvPicPr>
        <p:blipFill>
          <a:blip r:embed="rId3">
            <a:alphaModFix/>
          </a:blip>
          <a:stretch>
            <a:fillRect/>
          </a:stretch>
        </p:blipFill>
        <p:spPr>
          <a:xfrm>
            <a:off x="9013503" y="3429000"/>
            <a:ext cx="2672092" cy="2966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g3434cfbfa7c_0_30"/>
          <p:cNvSpPr txBox="1"/>
          <p:nvPr>
            <p:ph type="title"/>
          </p:nvPr>
        </p:nvSpPr>
        <p:spPr>
          <a:xfrm>
            <a:off x="97970" y="246042"/>
            <a:ext cx="11944500" cy="715800"/>
          </a:xfrm>
          <a:prstGeom prst="rect">
            <a:avLst/>
          </a:prstGeom>
        </p:spPr>
        <p:txBody>
          <a:bodyPr spcFirstLastPara="1" wrap="square" lIns="54000" tIns="54000" rIns="54000" bIns="54000" anchor="ctr" anchorCtr="0">
            <a:noAutofit/>
          </a:bodyPr>
          <a:lstStyle/>
          <a:p>
            <a:pPr marL="457200" lvl="0" indent="-228600" algn="l" rtl="0">
              <a:spcBef>
                <a:spcPts val="1000"/>
              </a:spcBef>
              <a:spcAft>
                <a:spcPts val="0"/>
              </a:spcAft>
              <a:buClr>
                <a:srgbClr val="000000"/>
              </a:buClr>
              <a:buSzPts val="1800"/>
              <a:buFont typeface="Arial"/>
              <a:buNone/>
            </a:pPr>
            <a:r>
              <a:rPr lang="en-US" sz="2800" b="1">
                <a:solidFill>
                  <a:srgbClr val="FFFFFF"/>
                </a:solidFill>
              </a:rPr>
              <a:t>Identificeren - Uitdagingen voor de klas in kaart brengen</a:t>
            </a:r>
            <a:endParaRPr sz="2800" b="1">
              <a:solidFill>
                <a:srgbClr val="FFFFFF"/>
              </a:solidFill>
            </a:endParaRPr>
          </a:p>
          <a:p>
            <a:pPr marL="0" lvl="0" indent="0" algn="l" rtl="0">
              <a:spcBef>
                <a:spcPts val="0"/>
              </a:spcBef>
              <a:spcAft>
                <a:spcPts val="0"/>
              </a:spcAft>
              <a:buNone/>
            </a:pPr>
            <a:r>
              <a:t/>
            </a:r>
            <a:endParaRPr/>
          </a:p>
        </p:txBody>
      </p:sp>
      <p:sp>
        <p:nvSpPr>
          <p:cNvPr id="229" name="Google Shape;229;g3434cfbfa7c_0_30"/>
          <p:cNvSpPr txBox="1"/>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2) Reflecteren op de geïdentificeerde uitdagingen - Activiteit #3</a:t>
            </a:r>
            <a:endParaRPr/>
          </a:p>
        </p:txBody>
      </p:sp>
      <p:sp>
        <p:nvSpPr>
          <p:cNvPr id="230" name="Google Shape;230;g3434cfbfa7c_0_30"/>
          <p:cNvSpPr txBox="1"/>
          <p:nvPr>
            <p:ph type="body" idx="2"/>
          </p:nvPr>
        </p:nvSpPr>
        <p:spPr>
          <a:xfrm>
            <a:off x="309350" y="1462700"/>
            <a:ext cx="9106200" cy="5289300"/>
          </a:xfrm>
          <a:prstGeom prst="rect">
            <a:avLst/>
          </a:prstGeom>
        </p:spPr>
        <p:txBody>
          <a:bodyPr spcFirstLastPara="1" wrap="square" lIns="91425" tIns="45700" rIns="91425" bIns="45700" anchor="t" anchorCtr="0">
            <a:noAutofit/>
          </a:bodyPr>
          <a:lstStyle/>
          <a:p>
            <a:pPr marL="0" lvl="0" indent="0" algn="l" rtl="0">
              <a:lnSpc>
                <a:spcPct val="100000"/>
              </a:lnSpc>
              <a:spcBef>
                <a:spcPts val="1000"/>
              </a:spcBef>
              <a:spcAft>
                <a:spcPts val="0"/>
              </a:spcAft>
              <a:buNone/>
            </a:pPr>
            <a:r>
              <a:rPr lang="en-US" sz="2200" b="1" i="1">
                <a:solidFill>
                  <a:schemeClr val="dk1"/>
                </a:solidFill>
              </a:rPr>
              <a:t>Activiteit: Reflecteer op de geïdentificeerde uitdagingen door voor elk ervan de volgende vragen te beantwoorden. Schrijf je </a:t>
            </a:r>
            <a:r>
              <a:rPr lang="en-US" sz="2200" b="1" i="1">
                <a:solidFill>
                  <a:schemeClr val="dk1"/>
                </a:solidFill>
              </a:rPr>
              <a:t>antwoorden </a:t>
            </a:r>
            <a:r>
              <a:rPr lang="en-US" sz="2200" b="1" i="1">
                <a:solidFill>
                  <a:schemeClr val="dk1"/>
                </a:solidFill>
              </a:rPr>
              <a:t>op</a:t>
            </a:r>
            <a:r>
              <a:rPr lang="en-US" sz="2200" b="1" i="1">
                <a:solidFill>
                  <a:schemeClr val="dk1"/>
                </a:solidFill>
              </a:rPr>
              <a:t>.  (15 min)</a:t>
            </a:r>
            <a:endParaRPr sz="2200" b="1">
              <a:solidFill>
                <a:schemeClr val="dk1"/>
              </a:solidFill>
            </a:endParaRPr>
          </a:p>
          <a:p>
            <a:pPr marL="0" lvl="0" indent="0" algn="l" rtl="0">
              <a:lnSpc>
                <a:spcPct val="100000"/>
              </a:lnSpc>
              <a:spcBef>
                <a:spcPts val="1000"/>
              </a:spcBef>
              <a:spcAft>
                <a:spcPts val="0"/>
              </a:spcAft>
              <a:buNone/>
            </a:pPr>
            <a:r>
              <a:rPr lang="en-US" sz="2200" b="1">
                <a:solidFill>
                  <a:schemeClr val="dk1"/>
                </a:solidFill>
              </a:rPr>
              <a:t>BELANG</a:t>
            </a:r>
            <a:r>
              <a:rPr lang="en-US" sz="2200">
                <a:solidFill>
                  <a:schemeClr val="dk1"/>
                </a:solidFill>
              </a:rPr>
              <a:t>: Waarom is deze uitdaging belangrijk?</a:t>
            </a:r>
            <a:endParaRPr sz="2200">
              <a:solidFill>
                <a:schemeClr val="dk1"/>
              </a:solidFill>
            </a:endParaRPr>
          </a:p>
          <a:p>
            <a:pPr marL="0" lvl="0" indent="0" algn="l" rtl="0">
              <a:lnSpc>
                <a:spcPct val="100000"/>
              </a:lnSpc>
              <a:spcBef>
                <a:spcPts val="1000"/>
              </a:spcBef>
              <a:spcAft>
                <a:spcPts val="0"/>
              </a:spcAft>
              <a:buNone/>
            </a:pPr>
            <a:r>
              <a:rPr lang="en-US" sz="2200" b="1">
                <a:solidFill>
                  <a:schemeClr val="dk1"/>
                </a:solidFill>
              </a:rPr>
              <a:t>WORTEL</a:t>
            </a:r>
            <a:r>
              <a:rPr lang="en-US" sz="2200">
                <a:solidFill>
                  <a:schemeClr val="dk1"/>
                </a:solidFill>
              </a:rPr>
              <a:t>: Wat is de wortelspanning?</a:t>
            </a:r>
            <a:endParaRPr sz="2200">
              <a:solidFill>
                <a:schemeClr val="dk1"/>
              </a:solidFill>
            </a:endParaRPr>
          </a:p>
          <a:p>
            <a:pPr marL="0" lvl="0" indent="0" algn="l" rtl="0">
              <a:lnSpc>
                <a:spcPct val="100000"/>
              </a:lnSpc>
              <a:spcBef>
                <a:spcPts val="1000"/>
              </a:spcBef>
              <a:spcAft>
                <a:spcPts val="0"/>
              </a:spcAft>
              <a:buNone/>
            </a:pPr>
            <a:r>
              <a:rPr lang="en-US" sz="2200" b="1">
                <a:solidFill>
                  <a:schemeClr val="dk1"/>
                </a:solidFill>
              </a:rPr>
              <a:t>EERDERE EXPERIMENTEN</a:t>
            </a:r>
            <a:r>
              <a:rPr lang="en-US" sz="2200">
                <a:solidFill>
                  <a:schemeClr val="dk1"/>
                </a:solidFill>
              </a:rPr>
              <a:t>: Wat heb ik al geprobeerd? Wat werkte wel/niet?</a:t>
            </a:r>
            <a:endParaRPr sz="2200">
              <a:solidFill>
                <a:schemeClr val="dk1"/>
              </a:solidFill>
            </a:endParaRPr>
          </a:p>
          <a:p>
            <a:pPr marL="0" lvl="0" indent="0" algn="l" rtl="0">
              <a:lnSpc>
                <a:spcPct val="100000"/>
              </a:lnSpc>
              <a:spcBef>
                <a:spcPts val="1000"/>
              </a:spcBef>
              <a:spcAft>
                <a:spcPts val="0"/>
              </a:spcAft>
              <a:buNone/>
            </a:pPr>
            <a:r>
              <a:rPr lang="en-US" sz="2200" b="1">
                <a:solidFill>
                  <a:schemeClr val="dk1"/>
                </a:solidFill>
              </a:rPr>
              <a:t>AANPASSING:</a:t>
            </a:r>
            <a:r>
              <a:rPr lang="en-US" sz="2200">
                <a:solidFill>
                  <a:schemeClr val="dk1"/>
                </a:solidFill>
              </a:rPr>
              <a:t> Kan ik het oplossen door mijn aanpak aan te passen (d.w.z. door onderwijsstrategieën, niet alleen beleidswijzigingen)?</a:t>
            </a:r>
            <a:endParaRPr sz="2200">
              <a:solidFill>
                <a:schemeClr val="dk1"/>
              </a:solidFill>
            </a:endParaRPr>
          </a:p>
          <a:p>
            <a:pPr marL="0" lvl="0" indent="0" algn="l" rtl="0">
              <a:lnSpc>
                <a:spcPct val="100000"/>
              </a:lnSpc>
              <a:spcBef>
                <a:spcPts val="1000"/>
              </a:spcBef>
              <a:spcAft>
                <a:spcPts val="0"/>
              </a:spcAft>
              <a:buNone/>
            </a:pPr>
            <a:r>
              <a:rPr lang="en-US" sz="2200" b="1">
                <a:solidFill>
                  <a:schemeClr val="dk1"/>
                </a:solidFill>
              </a:rPr>
              <a:t>INTERSECTIONALITEIT: </a:t>
            </a:r>
            <a:r>
              <a:rPr lang="en-US" sz="2200">
                <a:solidFill>
                  <a:schemeClr val="dk1"/>
                </a:solidFill>
              </a:rPr>
              <a:t>Heeft de gegeven uitdaging een oneerlijk effect op bepaalde studentengroepen op basis van de intersectie van hun unieke identiteitskenmerken (d.w.z., treft de kwestie buitenproportioneel gemarginaliseerde groepen)?</a:t>
            </a:r>
            <a:endParaRPr sz="2200">
              <a:solidFill>
                <a:schemeClr val="dk1"/>
              </a:solidFill>
            </a:endParaRPr>
          </a:p>
          <a:p>
            <a:pPr marL="0" lvl="0" indent="0" algn="l" rtl="0">
              <a:lnSpc>
                <a:spcPct val="100000"/>
              </a:lnSpc>
              <a:spcBef>
                <a:spcPts val="1000"/>
              </a:spcBef>
              <a:spcAft>
                <a:spcPts val="0"/>
              </a:spcAft>
              <a:buNone/>
            </a:pPr>
            <a:r>
              <a:rPr lang="en-US" sz="2200" b="1">
                <a:solidFill>
                  <a:schemeClr val="dk1"/>
                </a:solidFill>
              </a:rPr>
              <a:t>AANNAMES:</a:t>
            </a:r>
            <a:r>
              <a:rPr lang="en-US" sz="2200">
                <a:solidFill>
                  <a:schemeClr val="dk1"/>
                </a:solidFill>
              </a:rPr>
              <a:t> Welke veronderstellingen maak ik?</a:t>
            </a:r>
            <a:endParaRPr sz="2200">
              <a:solidFill>
                <a:schemeClr val="dk1"/>
              </a:solidFill>
            </a:endParaRPr>
          </a:p>
          <a:p>
            <a:pPr marL="0" lvl="0" indent="0" algn="l" rtl="0">
              <a:spcBef>
                <a:spcPts val="1000"/>
              </a:spcBef>
              <a:spcAft>
                <a:spcPts val="0"/>
              </a:spcAft>
              <a:buNone/>
            </a:pPr>
            <a:r>
              <a:t/>
            </a:r>
            <a:endParaRPr/>
          </a:p>
        </p:txBody>
      </p:sp>
      <p:pic>
        <p:nvPicPr>
          <p:cNvPr id="231" name="Google Shape;231;g3434cfbfa7c_0_30"/>
          <p:cNvPicPr preferRelativeResize="0"/>
          <p:nvPr/>
        </p:nvPicPr>
        <p:blipFill>
          <a:blip r:embed="rId3">
            <a:alphaModFix/>
          </a:blip>
          <a:stretch>
            <a:fillRect/>
          </a:stretch>
        </p:blipFill>
        <p:spPr>
          <a:xfrm>
            <a:off x="9851425" y="2135701"/>
            <a:ext cx="1476175" cy="39433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346725dbc0d_0_0"/>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Identificeren - Uitdagingen in de klas formuleren</a:t>
            </a:r>
            <a:endParaRPr sz="2800" b="1">
              <a:solidFill>
                <a:srgbClr val="FFFFFF"/>
              </a:solidFill>
            </a:endParaRPr>
          </a:p>
        </p:txBody>
      </p:sp>
      <p:sp>
        <p:nvSpPr>
          <p:cNvPr id="237" name="Google Shape;237;g346725dbc0d_0_0"/>
          <p:cNvSpPr txBox="1"/>
          <p:nvPr/>
        </p:nvSpPr>
        <p:spPr>
          <a:xfrm>
            <a:off x="274550" y="1462700"/>
            <a:ext cx="11006700" cy="51591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US" sz="2200">
                <a:solidFill>
                  <a:schemeClr val="dk1"/>
                </a:solidFill>
                <a:latin typeface="Calibri"/>
                <a:ea typeface="Calibri"/>
                <a:cs typeface="Calibri"/>
                <a:sym typeface="Calibri"/>
              </a:rPr>
              <a:t>Om een goede actieonderzoeksvraag op te stellen, moet men:</a:t>
            </a:r>
            <a:endParaRPr sz="220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rPr lang="en-US" sz="2200">
                <a:solidFill>
                  <a:schemeClr val="dk1"/>
                </a:solidFill>
                <a:latin typeface="Calibri"/>
                <a:ea typeface="Calibri"/>
                <a:cs typeface="Calibri"/>
                <a:sym typeface="Calibri"/>
              </a:rPr>
              <a:t>Uitgaan van een </a:t>
            </a:r>
            <a:r>
              <a:rPr lang="en-US" sz="2200" b="1">
                <a:solidFill>
                  <a:schemeClr val="dk1"/>
                </a:solidFill>
                <a:latin typeface="Calibri"/>
                <a:ea typeface="Calibri"/>
                <a:cs typeface="Calibri"/>
                <a:sym typeface="Calibri"/>
              </a:rPr>
              <a:t>eerste conceptvraag </a:t>
            </a:r>
            <a:r>
              <a:rPr lang="en-US" sz="2200">
                <a:solidFill>
                  <a:schemeClr val="dk1"/>
                </a:solidFill>
                <a:latin typeface="Calibri"/>
                <a:ea typeface="Calibri"/>
                <a:cs typeface="Calibri"/>
                <a:sym typeface="Calibri"/>
              </a:rPr>
              <a:t>die voortkomt uit rauwe ervaringen in de klas. </a:t>
            </a:r>
            <a:endParaRPr sz="2200">
              <a:solidFill>
                <a:schemeClr val="dk1"/>
              </a:solidFill>
              <a:latin typeface="Calibri"/>
              <a:ea typeface="Calibri"/>
              <a:cs typeface="Calibri"/>
              <a:sym typeface="Calibri"/>
            </a:endParaRPr>
          </a:p>
          <a:p>
            <a:pPr marL="0" lvl="0" indent="0" algn="ctr" rtl="0">
              <a:lnSpc>
                <a:spcPct val="150000"/>
              </a:lnSpc>
              <a:spcBef>
                <a:spcPts val="0"/>
              </a:spcBef>
              <a:spcAft>
                <a:spcPts val="0"/>
              </a:spcAft>
              <a:buNone/>
            </a:pPr>
            <a:r>
              <a:rPr lang="en-US" sz="2200" i="1">
                <a:solidFill>
                  <a:schemeClr val="dk1"/>
                </a:solidFill>
                <a:latin typeface="Calibri"/>
                <a:ea typeface="Calibri"/>
                <a:cs typeface="Calibri"/>
                <a:sym typeface="Calibri"/>
              </a:rPr>
              <a:t>                Voorbeeld: Meisjes doen niet aan codering. ⇒ Waarom zouden meisjes niet coderen? </a:t>
            </a:r>
            <a:endParaRPr sz="2200" i="1">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rPr lang="en-US" sz="2200">
                <a:solidFill>
                  <a:schemeClr val="dk1"/>
                </a:solidFill>
                <a:latin typeface="Calibri"/>
                <a:ea typeface="Calibri"/>
                <a:cs typeface="Calibri"/>
                <a:sym typeface="Calibri"/>
              </a:rPr>
              <a:t>Deze vraag weerspiegelt de geïdentificeerde uitdaging, maar moet worden verfijnd om bruikbaar te worden. </a:t>
            </a:r>
            <a:endParaRPr sz="220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rPr lang="en-US" sz="2200">
                <a:solidFill>
                  <a:schemeClr val="dk1"/>
                </a:solidFill>
                <a:latin typeface="Calibri"/>
                <a:ea typeface="Calibri"/>
                <a:cs typeface="Calibri"/>
                <a:sym typeface="Calibri"/>
              </a:rPr>
              <a:t>De 1e conceptvraag moet worden verfijnd, rekening houdend met het feit dat een goede vraag</a:t>
            </a:r>
            <a:endParaRPr sz="2200">
              <a:solidFill>
                <a:schemeClr val="dk1"/>
              </a:solidFill>
              <a:latin typeface="Calibri"/>
              <a:ea typeface="Calibri"/>
              <a:cs typeface="Calibri"/>
              <a:sym typeface="Calibri"/>
            </a:endParaRPr>
          </a:p>
          <a:p>
            <a:pPr marL="457200" lvl="0" indent="-368300" algn="l" rtl="0">
              <a:lnSpc>
                <a:spcPct val="150000"/>
              </a:lnSpc>
              <a:spcBef>
                <a:spcPts val="0"/>
              </a:spcBef>
              <a:spcAft>
                <a:spcPts val="0"/>
              </a:spcAft>
              <a:buClr>
                <a:schemeClr val="dk1"/>
              </a:buClr>
              <a:buSzPts val="2200"/>
              <a:buFont typeface="Calibri"/>
              <a:buChar char="➔"/>
            </a:pPr>
            <a:r>
              <a:rPr lang="en-US" sz="2200" u="sng">
                <a:solidFill>
                  <a:schemeClr val="dk1"/>
                </a:solidFill>
                <a:latin typeface="Calibri"/>
                <a:ea typeface="Calibri"/>
                <a:cs typeface="Calibri"/>
                <a:sym typeface="Calibri"/>
              </a:rPr>
              <a:t>Gericht is op actie </a:t>
            </a:r>
            <a:r>
              <a:rPr lang="en-US" sz="2200">
                <a:solidFill>
                  <a:schemeClr val="dk1"/>
                </a:solidFill>
                <a:latin typeface="Calibri"/>
                <a:ea typeface="Calibri"/>
                <a:cs typeface="Calibri"/>
                <a:sym typeface="Calibri"/>
              </a:rPr>
              <a:t>(bijv. hoe kan ik algoritmelessen aanpassen om de sterke punten van meisjes te benutten bij het gezamenlijk oplossen van problemen)?</a:t>
            </a:r>
            <a:endParaRPr sz="2200">
              <a:solidFill>
                <a:schemeClr val="dk1"/>
              </a:solidFill>
              <a:latin typeface="Calibri"/>
              <a:ea typeface="Calibri"/>
              <a:cs typeface="Calibri"/>
              <a:sym typeface="Calibri"/>
            </a:endParaRPr>
          </a:p>
          <a:p>
            <a:pPr marL="457200" lvl="0" indent="-368300" algn="l" rtl="0">
              <a:lnSpc>
                <a:spcPct val="150000"/>
              </a:lnSpc>
              <a:spcBef>
                <a:spcPts val="0"/>
              </a:spcBef>
              <a:spcAft>
                <a:spcPts val="0"/>
              </a:spcAft>
              <a:buClr>
                <a:schemeClr val="dk1"/>
              </a:buClr>
              <a:buSzPts val="2200"/>
              <a:buFont typeface="Calibri"/>
              <a:buChar char="➔"/>
            </a:pPr>
            <a:r>
              <a:rPr lang="en-US" sz="2200" u="sng">
                <a:solidFill>
                  <a:schemeClr val="dk1"/>
                </a:solidFill>
                <a:latin typeface="Calibri"/>
                <a:ea typeface="Calibri"/>
                <a:cs typeface="Calibri"/>
                <a:sym typeface="Calibri"/>
              </a:rPr>
              <a:t>Gericht is op iets dat de leerkracht kan controleren </a:t>
            </a:r>
            <a:endParaRPr sz="2200" u="sng">
              <a:solidFill>
                <a:schemeClr val="dk1"/>
              </a:solidFill>
              <a:latin typeface="Calibri"/>
              <a:ea typeface="Calibri"/>
              <a:cs typeface="Calibri"/>
              <a:sym typeface="Calibri"/>
            </a:endParaRPr>
          </a:p>
          <a:p>
            <a:pPr marL="457200" lvl="0" indent="-368300" algn="l" rtl="0">
              <a:lnSpc>
                <a:spcPct val="150000"/>
              </a:lnSpc>
              <a:spcBef>
                <a:spcPts val="0"/>
              </a:spcBef>
              <a:spcAft>
                <a:spcPts val="0"/>
              </a:spcAft>
              <a:buClr>
                <a:schemeClr val="dk1"/>
              </a:buClr>
              <a:buSzPts val="2200"/>
              <a:buFont typeface="Calibri"/>
              <a:buChar char="➔"/>
            </a:pPr>
            <a:r>
              <a:rPr lang="en-US" sz="2200" u="sng">
                <a:solidFill>
                  <a:schemeClr val="dk1"/>
                </a:solidFill>
                <a:latin typeface="Calibri"/>
                <a:ea typeface="Calibri"/>
                <a:cs typeface="Calibri"/>
                <a:sym typeface="Calibri"/>
              </a:rPr>
              <a:t>Nodigt uit tot meetbare strategieën</a:t>
            </a:r>
            <a:endParaRPr sz="2200" u="sng">
              <a:solidFill>
                <a:schemeClr val="dk1"/>
              </a:solidFill>
              <a:latin typeface="Calibri"/>
              <a:ea typeface="Calibri"/>
              <a:cs typeface="Calibri"/>
              <a:sym typeface="Calibri"/>
            </a:endParaRPr>
          </a:p>
          <a:p>
            <a:pPr marL="457200" lvl="0" indent="0" algn="l" rtl="0">
              <a:lnSpc>
                <a:spcPct val="150000"/>
              </a:lnSpc>
              <a:spcBef>
                <a:spcPts val="0"/>
              </a:spcBef>
              <a:spcAft>
                <a:spcPts val="0"/>
              </a:spcAft>
              <a:buNone/>
            </a:pPr>
            <a:r>
              <a:t/>
            </a:r>
            <a:endParaRPr sz="22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t/>
            </a:r>
            <a:endParaRPr sz="2200">
              <a:solidFill>
                <a:srgbClr val="1D1D1B"/>
              </a:solidFill>
              <a:latin typeface="Calibri"/>
              <a:ea typeface="Calibri"/>
              <a:cs typeface="Calibri"/>
              <a:sym typeface="Calibri"/>
            </a:endParaRPr>
          </a:p>
        </p:txBody>
      </p:sp>
      <p:sp>
        <p:nvSpPr>
          <p:cNvPr id="238" name="Google Shape;238;g346725dbc0d_0_0"/>
          <p:cNvSpPr txBox="1"/>
          <p:nvPr>
            <p:ph type="body" idx="1"/>
          </p:nvPr>
        </p:nvSpPr>
        <p:spPr>
          <a:xfrm>
            <a:off x="97970" y="10748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3) Stel een slotvraag op om je actieonderzoek te sturen - Activiteit #4</a:t>
            </a:r>
            <a:endParaRPr/>
          </a:p>
          <a:p>
            <a:pPr marL="0" lvl="0" indent="0" algn="just" rtl="0">
              <a:spcBef>
                <a:spcPts val="1000"/>
              </a:spcBef>
              <a:spcAft>
                <a:spcPts val="0"/>
              </a:spcAft>
              <a:buNone/>
            </a:pPr>
            <a:r>
              <a:rPr lang="en-US"/>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3493e720b4e_1_21"/>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Identificeren - Uitdagingen in de klas kaderen</a:t>
            </a:r>
            <a:endParaRPr sz="2800" b="1">
              <a:solidFill>
                <a:srgbClr val="FFFFFF"/>
              </a:solidFill>
            </a:endParaRPr>
          </a:p>
        </p:txBody>
      </p:sp>
      <p:sp>
        <p:nvSpPr>
          <p:cNvPr id="244" name="Google Shape;244;g3493e720b4e_1_21"/>
          <p:cNvSpPr txBox="1"/>
          <p:nvPr>
            <p:ph type="body" idx="1"/>
          </p:nvPr>
        </p:nvSpPr>
        <p:spPr>
          <a:xfrm>
            <a:off x="97970" y="10748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3) Stel een slotvraag op als leidraad voor je actieonderzoek - Activiteit #4</a:t>
            </a:r>
            <a:endParaRPr/>
          </a:p>
          <a:p>
            <a:pPr marL="0" lvl="0" indent="0" algn="just" rtl="0">
              <a:spcBef>
                <a:spcPts val="1000"/>
              </a:spcBef>
              <a:spcAft>
                <a:spcPts val="0"/>
              </a:spcAft>
              <a:buNone/>
            </a:pPr>
            <a:r>
              <a:rPr lang="en-US"/>
              <a:t> </a:t>
            </a:r>
            <a:endParaRPr/>
          </a:p>
        </p:txBody>
      </p:sp>
      <p:graphicFrame>
        <p:nvGraphicFramePr>
          <p:cNvPr id="245" name="Google Shape;245;g3493e720b4e_1_21"/>
          <p:cNvGraphicFramePr/>
          <p:nvPr/>
        </p:nvGraphicFramePr>
        <p:xfrm>
          <a:off x="422350" y="1903100"/>
          <a:ext cx="3000000" cy="3000000"/>
        </p:xfrm>
        <a:graphic>
          <a:graphicData uri="http://schemas.openxmlformats.org/drawingml/2006/table">
            <a:tbl>
              <a:tblPr>
                <a:noFill/>
                <a:tableStyleId>{D2E19183-A365-41C5-9D7F-4783C5A088D4}</a:tableStyleId>
              </a:tblPr>
              <a:tblGrid>
                <a:gridCol w="2571750"/>
                <a:gridCol w="2571750"/>
                <a:gridCol w="2571750"/>
                <a:gridCol w="2571750"/>
              </a:tblGrid>
              <a:tr h="381000">
                <a:tc>
                  <a:txBody>
                    <a:bodyPr/>
                    <a:lstStyle/>
                    <a:p>
                      <a:pPr marL="0" lvl="0" indent="0" algn="l" rtl="0">
                        <a:spcBef>
                          <a:spcPts val="0"/>
                        </a:spcBef>
                        <a:spcAft>
                          <a:spcPts val="0"/>
                        </a:spcAft>
                        <a:buNone/>
                      </a:pPr>
                      <a:r>
                        <a:t/>
                      </a:r>
                      <a:endParaRPr sz="1800" b="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b="1" i="1">
                          <a:latin typeface="Calibri"/>
                          <a:ea typeface="Calibri"/>
                          <a:cs typeface="Calibri"/>
                          <a:sym typeface="Calibri"/>
                        </a:rPr>
                        <a:t>Wat betekent het?</a:t>
                      </a:r>
                      <a:endParaRPr sz="1800" b="1" i="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b="1" i="1">
                          <a:latin typeface="Calibri"/>
                          <a:ea typeface="Calibri"/>
                          <a:cs typeface="Calibri"/>
                          <a:sym typeface="Calibri"/>
                        </a:rPr>
                        <a:t>Sterke vraag</a:t>
                      </a:r>
                      <a:endParaRPr sz="1800" b="1" i="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b="1" i="1">
                          <a:solidFill>
                            <a:schemeClr val="dk1"/>
                          </a:solidFill>
                          <a:latin typeface="Calibri"/>
                          <a:ea typeface="Calibri"/>
                          <a:cs typeface="Calibri"/>
                          <a:sym typeface="Calibri"/>
                        </a:rPr>
                        <a:t>Zwakke vraag</a:t>
                      </a:r>
                      <a:endParaRPr sz="1800" b="1" i="1">
                        <a:solidFill>
                          <a:schemeClr val="dk1"/>
                        </a:solidFill>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r>
              <a:tr h="381000">
                <a:tc>
                  <a:txBody>
                    <a:bodyPr/>
                    <a:lstStyle/>
                    <a:p>
                      <a:pPr marL="0" lvl="0" indent="0" algn="l" rtl="0">
                        <a:spcBef>
                          <a:spcPts val="0"/>
                        </a:spcBef>
                        <a:spcAft>
                          <a:spcPts val="0"/>
                        </a:spcAft>
                        <a:buNone/>
                      </a:pPr>
                      <a:r>
                        <a:rPr lang="en-US" sz="1800" b="1">
                          <a:latin typeface="Calibri"/>
                          <a:ea typeface="Calibri"/>
                          <a:cs typeface="Calibri"/>
                          <a:sym typeface="Calibri"/>
                        </a:rPr>
                        <a:t>Specifiek</a:t>
                      </a:r>
                      <a:endParaRPr sz="1800" b="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a:latin typeface="Calibri"/>
                          <a:ea typeface="Calibri"/>
                          <a:cs typeface="Calibri"/>
                          <a:sym typeface="Calibri"/>
                        </a:rPr>
                        <a:t>Richt je op een enkel, observeerbaar probleem</a:t>
                      </a:r>
                      <a:endParaRPr sz="1800">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i="1">
                          <a:latin typeface="Calibri"/>
                          <a:ea typeface="Calibri"/>
                          <a:cs typeface="Calibri"/>
                          <a:sym typeface="Calibri"/>
                        </a:rPr>
                        <a:t>Hoe beïnvloedt peer feedback het vertrouwen van meisjes in debuggen?</a:t>
                      </a:r>
                      <a:endParaRPr sz="1800" i="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i="1">
                          <a:solidFill>
                            <a:schemeClr val="dk1"/>
                          </a:solidFill>
                          <a:latin typeface="Calibri"/>
                          <a:ea typeface="Calibri"/>
                          <a:cs typeface="Calibri"/>
                          <a:sym typeface="Calibri"/>
                        </a:rPr>
                        <a:t>Hoe kan codering worden verbeterd?</a:t>
                      </a:r>
                      <a:endParaRPr sz="1800">
                        <a:solidFill>
                          <a:schemeClr val="dk1"/>
                        </a:solidFill>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r>
              <a:tr h="1057225">
                <a:tc>
                  <a:txBody>
                    <a:bodyPr/>
                    <a:lstStyle/>
                    <a:p>
                      <a:pPr marL="0" lvl="0" indent="0" algn="l" rtl="0">
                        <a:spcBef>
                          <a:spcPts val="0"/>
                        </a:spcBef>
                        <a:spcAft>
                          <a:spcPts val="0"/>
                        </a:spcAft>
                        <a:buNone/>
                      </a:pPr>
                      <a:r>
                        <a:rPr lang="en-US" sz="1800" b="1">
                          <a:latin typeface="Calibri"/>
                          <a:ea typeface="Calibri"/>
                          <a:cs typeface="Calibri"/>
                          <a:sym typeface="Calibri"/>
                        </a:rPr>
                        <a:t>Actiegericht </a:t>
                      </a:r>
                      <a:endParaRPr sz="1800" b="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a:latin typeface="Calibri"/>
                          <a:ea typeface="Calibri"/>
                          <a:cs typeface="Calibri"/>
                          <a:sym typeface="Calibri"/>
                        </a:rPr>
                        <a:t>veranderingen die direct kunnen worden doorgevoerd</a:t>
                      </a:r>
                      <a:endParaRPr sz="1800">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i="1">
                          <a:latin typeface="Calibri"/>
                          <a:ea typeface="Calibri"/>
                          <a:cs typeface="Calibri"/>
                          <a:sym typeface="Calibri"/>
                        </a:rPr>
                        <a:t>Verhoogt het gebruik van visuele programmeertools (zoals Scratch) de deelname van rustige leerlingen?</a:t>
                      </a:r>
                      <a:endParaRPr sz="1800" i="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i="1">
                          <a:latin typeface="Calibri"/>
                          <a:ea typeface="Calibri"/>
                          <a:cs typeface="Calibri"/>
                          <a:sym typeface="Calibri"/>
                        </a:rPr>
                        <a:t>Waarom stellen scholen geen betere computers beschikbaar voor codering?</a:t>
                      </a:r>
                      <a:endParaRPr sz="1800" i="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r>
              <a:tr h="381000">
                <a:tc>
                  <a:txBody>
                    <a:bodyPr/>
                    <a:lstStyle/>
                    <a:p>
                      <a:pPr marL="0" lvl="0" indent="0" algn="l" rtl="0">
                        <a:spcBef>
                          <a:spcPts val="0"/>
                        </a:spcBef>
                        <a:spcAft>
                          <a:spcPts val="0"/>
                        </a:spcAft>
                        <a:buNone/>
                      </a:pPr>
                      <a:r>
                        <a:rPr lang="en-US" sz="1800" b="1">
                          <a:latin typeface="Calibri"/>
                          <a:ea typeface="Calibri"/>
                          <a:cs typeface="Calibri"/>
                          <a:sym typeface="Calibri"/>
                        </a:rPr>
                        <a:t>Meetbaar</a:t>
                      </a:r>
                      <a:endParaRPr sz="1800" b="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a:latin typeface="Calibri"/>
                          <a:ea typeface="Calibri"/>
                          <a:cs typeface="Calibri"/>
                          <a:sym typeface="Calibri"/>
                        </a:rPr>
                        <a:t>Waarneembare resultaten kunnen worden gekwantificeerd of gedocumenteerd.</a:t>
                      </a:r>
                      <a:endParaRPr sz="1800">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i="1">
                          <a:latin typeface="Calibri"/>
                          <a:ea typeface="Calibri"/>
                          <a:cs typeface="Calibri"/>
                          <a:sym typeface="Calibri"/>
                        </a:rPr>
                        <a:t>Zorgt het toewijzen van 'codeermentor'-rollen voor meer bijdragen van meisjes aan groepsprojecten?</a:t>
                      </a:r>
                      <a:endParaRPr sz="1800" i="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US" sz="1800" i="1">
                          <a:latin typeface="Calibri"/>
                          <a:ea typeface="Calibri"/>
                          <a:cs typeface="Calibri"/>
                          <a:sym typeface="Calibri"/>
                        </a:rPr>
                        <a:t>Hebben leerlingen meer plezier in coderen?</a:t>
                      </a:r>
                      <a:endParaRPr sz="1800" i="1">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3434cfbfa7c_0_17"/>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Identificeren - </a:t>
            </a:r>
            <a:r>
              <a:rPr lang="en-US" sz="2800" b="1">
                <a:solidFill>
                  <a:srgbClr val="FFFFFF"/>
                </a:solidFill>
              </a:rPr>
              <a:t>Uitdagingen voor de klas in kaart brengen</a:t>
            </a:r>
            <a:endParaRPr sz="2800" b="1">
              <a:solidFill>
                <a:srgbClr val="FFFFFF"/>
              </a:solidFill>
            </a:endParaRPr>
          </a:p>
        </p:txBody>
      </p:sp>
      <p:sp>
        <p:nvSpPr>
          <p:cNvPr id="251" name="Google Shape;251;g3434cfbfa7c_0_17"/>
          <p:cNvSpPr txBox="1"/>
          <p:nvPr/>
        </p:nvSpPr>
        <p:spPr>
          <a:xfrm>
            <a:off x="274550" y="1462700"/>
            <a:ext cx="11006700" cy="51591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US" sz="2200" b="1" i="1">
                <a:solidFill>
                  <a:schemeClr val="dk1"/>
                </a:solidFill>
                <a:latin typeface="Calibri"/>
                <a:ea typeface="Calibri"/>
                <a:cs typeface="Calibri"/>
                <a:sym typeface="Calibri"/>
              </a:rPr>
              <a:t>Stel een vraag op als leidraad voor je actieonderzoek! </a:t>
            </a:r>
            <a:endParaRPr sz="2200" b="1" i="1">
              <a:solidFill>
                <a:schemeClr val="dk1"/>
              </a:solidFill>
              <a:latin typeface="Calibri"/>
              <a:ea typeface="Calibri"/>
              <a:cs typeface="Calibri"/>
              <a:sym typeface="Calibri"/>
            </a:endParaRPr>
          </a:p>
          <a:p>
            <a:pPr marL="457200" lvl="0" indent="-368300" algn="l" rtl="0">
              <a:lnSpc>
                <a:spcPct val="150000"/>
              </a:lnSpc>
              <a:spcBef>
                <a:spcPts val="0"/>
              </a:spcBef>
              <a:spcAft>
                <a:spcPts val="0"/>
              </a:spcAft>
              <a:buClr>
                <a:schemeClr val="dk1"/>
              </a:buClr>
              <a:buSzPts val="2200"/>
              <a:buFont typeface="Calibri"/>
              <a:buChar char="●"/>
            </a:pPr>
            <a:r>
              <a:rPr lang="en-US" sz="2200">
                <a:solidFill>
                  <a:schemeClr val="dk1"/>
                </a:solidFill>
                <a:latin typeface="Calibri"/>
                <a:ea typeface="Calibri"/>
                <a:cs typeface="Calibri"/>
                <a:sym typeface="Calibri"/>
              </a:rPr>
              <a:t>Maak een eerste conceptvraag op basis van de uitdagingen die je hebt geïdentificeerd. </a:t>
            </a:r>
            <a:endParaRPr sz="2200">
              <a:solidFill>
                <a:schemeClr val="dk1"/>
              </a:solidFill>
              <a:latin typeface="Calibri"/>
              <a:ea typeface="Calibri"/>
              <a:cs typeface="Calibri"/>
              <a:sym typeface="Calibri"/>
            </a:endParaRPr>
          </a:p>
          <a:p>
            <a:pPr marL="457200" lvl="0" indent="-368300" algn="l" rtl="0">
              <a:lnSpc>
                <a:spcPct val="150000"/>
              </a:lnSpc>
              <a:spcBef>
                <a:spcPts val="0"/>
              </a:spcBef>
              <a:spcAft>
                <a:spcPts val="0"/>
              </a:spcAft>
              <a:buClr>
                <a:schemeClr val="dk1"/>
              </a:buClr>
              <a:buSzPts val="2200"/>
              <a:buFont typeface="Calibri"/>
              <a:buChar char="●"/>
            </a:pPr>
            <a:r>
              <a:rPr lang="en-US" sz="2200">
                <a:solidFill>
                  <a:schemeClr val="dk1"/>
                </a:solidFill>
                <a:latin typeface="Calibri"/>
                <a:ea typeface="Calibri"/>
                <a:cs typeface="Calibri"/>
                <a:sym typeface="Calibri"/>
              </a:rPr>
              <a:t>Neem een partner en werk samen om de vraag te verfijnen aan de hand van de volgende criteria: </a:t>
            </a:r>
            <a:endParaRPr sz="2200">
              <a:solidFill>
                <a:schemeClr val="dk1"/>
              </a:solidFill>
              <a:latin typeface="Calibri"/>
              <a:ea typeface="Calibri"/>
              <a:cs typeface="Calibri"/>
              <a:sym typeface="Calibri"/>
            </a:endParaRPr>
          </a:p>
          <a:p>
            <a:pPr marL="914400" lvl="1" indent="-368300" algn="l" rtl="0">
              <a:lnSpc>
                <a:spcPct val="150000"/>
              </a:lnSpc>
              <a:spcBef>
                <a:spcPts val="0"/>
              </a:spcBef>
              <a:spcAft>
                <a:spcPts val="0"/>
              </a:spcAft>
              <a:buClr>
                <a:schemeClr val="dk1"/>
              </a:buClr>
              <a:buSzPts val="2200"/>
              <a:buFont typeface="Calibri"/>
              <a:buChar char="○"/>
            </a:pPr>
            <a:r>
              <a:rPr lang="en-US" sz="2200" b="1" i="1">
                <a:solidFill>
                  <a:schemeClr val="dk1"/>
                </a:solidFill>
                <a:latin typeface="Calibri"/>
                <a:ea typeface="Calibri"/>
                <a:cs typeface="Calibri"/>
                <a:sym typeface="Calibri"/>
              </a:rPr>
              <a:t>specifiek: </a:t>
            </a:r>
            <a:r>
              <a:rPr lang="en-US" sz="2200" i="1">
                <a:solidFill>
                  <a:schemeClr val="dk1"/>
                </a:solidFill>
                <a:latin typeface="Calibri"/>
                <a:ea typeface="Calibri"/>
                <a:cs typeface="Calibri"/>
                <a:sym typeface="Calibri"/>
              </a:rPr>
              <a:t>Richt het zich op één concrete situatie?</a:t>
            </a:r>
            <a:endParaRPr sz="2200" i="1">
              <a:solidFill>
                <a:schemeClr val="dk1"/>
              </a:solidFill>
              <a:latin typeface="Calibri"/>
              <a:ea typeface="Calibri"/>
              <a:cs typeface="Calibri"/>
              <a:sym typeface="Calibri"/>
            </a:endParaRPr>
          </a:p>
          <a:p>
            <a:pPr marL="914400" lvl="1" indent="-368300" algn="l" rtl="0">
              <a:lnSpc>
                <a:spcPct val="150000"/>
              </a:lnSpc>
              <a:spcBef>
                <a:spcPts val="0"/>
              </a:spcBef>
              <a:spcAft>
                <a:spcPts val="0"/>
              </a:spcAft>
              <a:buClr>
                <a:schemeClr val="dk1"/>
              </a:buClr>
              <a:buSzPts val="2200"/>
              <a:buFont typeface="Calibri"/>
              <a:buChar char="○"/>
            </a:pPr>
            <a:r>
              <a:rPr lang="en-US" sz="2200" b="1" i="1">
                <a:solidFill>
                  <a:schemeClr val="dk1"/>
                </a:solidFill>
                <a:latin typeface="Calibri"/>
                <a:ea typeface="Calibri"/>
                <a:cs typeface="Calibri"/>
                <a:sym typeface="Calibri"/>
              </a:rPr>
              <a:t> uitvoerbaar: </a:t>
            </a:r>
            <a:r>
              <a:rPr lang="en-US" sz="2200" i="1">
                <a:solidFill>
                  <a:schemeClr val="dk1"/>
                </a:solidFill>
                <a:latin typeface="Calibri"/>
                <a:ea typeface="Calibri"/>
                <a:cs typeface="Calibri"/>
                <a:sym typeface="Calibri"/>
              </a:rPr>
              <a:t>Kan de leerkracht een oplossing testen?</a:t>
            </a:r>
            <a:endParaRPr sz="2200" i="1">
              <a:solidFill>
                <a:schemeClr val="dk1"/>
              </a:solidFill>
              <a:latin typeface="Calibri"/>
              <a:ea typeface="Calibri"/>
              <a:cs typeface="Calibri"/>
              <a:sym typeface="Calibri"/>
            </a:endParaRPr>
          </a:p>
          <a:p>
            <a:pPr marL="914400" lvl="1" indent="-368300" algn="l" rtl="0">
              <a:lnSpc>
                <a:spcPct val="150000"/>
              </a:lnSpc>
              <a:spcBef>
                <a:spcPts val="0"/>
              </a:spcBef>
              <a:spcAft>
                <a:spcPts val="0"/>
              </a:spcAft>
              <a:buClr>
                <a:schemeClr val="dk1"/>
              </a:buClr>
              <a:buSzPts val="2200"/>
              <a:buFont typeface="Calibri"/>
              <a:buChar char="○"/>
            </a:pPr>
            <a:r>
              <a:rPr lang="en-US" sz="2200" b="1" i="1">
                <a:solidFill>
                  <a:schemeClr val="dk1"/>
                </a:solidFill>
                <a:latin typeface="Calibri"/>
                <a:ea typeface="Calibri"/>
                <a:cs typeface="Calibri"/>
                <a:sym typeface="Calibri"/>
              </a:rPr>
              <a:t>meetbaar</a:t>
            </a:r>
            <a:r>
              <a:rPr lang="en-US" sz="2200" i="1">
                <a:solidFill>
                  <a:schemeClr val="dk1"/>
                </a:solidFill>
                <a:latin typeface="Calibri"/>
                <a:ea typeface="Calibri"/>
                <a:cs typeface="Calibri"/>
                <a:sym typeface="Calibri"/>
              </a:rPr>
              <a:t>: Hoe weten we of het werkt?</a:t>
            </a:r>
            <a:endParaRPr sz="2200" i="1">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rPr lang="en-US" sz="2200">
                <a:solidFill>
                  <a:schemeClr val="dk1"/>
                </a:solidFill>
                <a:latin typeface="Calibri"/>
                <a:ea typeface="Calibri"/>
                <a:cs typeface="Calibri"/>
                <a:sym typeface="Calibri"/>
              </a:rPr>
              <a:t>Neem twee minuten voor elk van jullie vragen!</a:t>
            </a:r>
            <a:endParaRPr sz="2200" i="1">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t/>
            </a:r>
            <a:endParaRPr sz="2200" i="1">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t/>
            </a:r>
            <a:endParaRPr sz="220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t/>
            </a:r>
            <a:endParaRPr sz="220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t/>
            </a:r>
            <a:endParaRPr sz="220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t/>
            </a:r>
            <a:endParaRPr sz="2200" u="sng">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t/>
            </a:r>
            <a:endParaRPr sz="220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t/>
            </a:r>
            <a:endParaRPr sz="2200">
              <a:solidFill>
                <a:schemeClr val="dk1"/>
              </a:solidFill>
              <a:latin typeface="Calibri"/>
              <a:ea typeface="Calibri"/>
              <a:cs typeface="Calibri"/>
              <a:sym typeface="Calibri"/>
            </a:endParaRPr>
          </a:p>
          <a:p>
            <a:pPr marL="0" lvl="0" indent="0" algn="l" rtl="0">
              <a:lnSpc>
                <a:spcPct val="150000"/>
              </a:lnSpc>
              <a:spcBef>
                <a:spcPts val="0"/>
              </a:spcBef>
              <a:spcAft>
                <a:spcPts val="0"/>
              </a:spcAft>
              <a:buNone/>
            </a:pPr>
            <a:r>
              <a:t/>
            </a:r>
            <a:endParaRPr sz="2200" i="1">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t/>
            </a:r>
            <a:endParaRPr sz="2200">
              <a:solidFill>
                <a:srgbClr val="1D1D1B"/>
              </a:solidFill>
              <a:latin typeface="Calibri"/>
              <a:ea typeface="Calibri"/>
              <a:cs typeface="Calibri"/>
              <a:sym typeface="Calibri"/>
            </a:endParaRPr>
          </a:p>
          <a:p>
            <a:pPr marL="0" marR="0" lvl="0" indent="0" algn="l" rtl="0">
              <a:lnSpc>
                <a:spcPct val="150000"/>
              </a:lnSpc>
              <a:spcBef>
                <a:spcPts val="0"/>
              </a:spcBef>
              <a:spcAft>
                <a:spcPts val="0"/>
              </a:spcAft>
              <a:buNone/>
            </a:pPr>
            <a:r>
              <a:t/>
            </a:r>
            <a:endParaRPr sz="2200">
              <a:solidFill>
                <a:srgbClr val="1D1D1B"/>
              </a:solidFill>
              <a:latin typeface="Calibri"/>
              <a:ea typeface="Calibri"/>
              <a:cs typeface="Calibri"/>
              <a:sym typeface="Calibri"/>
            </a:endParaRPr>
          </a:p>
          <a:p>
            <a:pPr marL="0" marR="0" lvl="0" indent="0" algn="l" rtl="0">
              <a:lnSpc>
                <a:spcPct val="150000"/>
              </a:lnSpc>
              <a:spcBef>
                <a:spcPts val="0"/>
              </a:spcBef>
              <a:spcAft>
                <a:spcPts val="0"/>
              </a:spcAft>
              <a:buNone/>
            </a:pPr>
            <a:r>
              <a:t/>
            </a:r>
            <a:endParaRPr sz="2200">
              <a:solidFill>
                <a:srgbClr val="1D1D1B"/>
              </a:solidFill>
              <a:latin typeface="Calibri"/>
              <a:ea typeface="Calibri"/>
              <a:cs typeface="Calibri"/>
              <a:sym typeface="Calibri"/>
            </a:endParaRPr>
          </a:p>
        </p:txBody>
      </p:sp>
      <p:sp>
        <p:nvSpPr>
          <p:cNvPr id="252" name="Google Shape;252;g3434cfbfa7c_0_17"/>
          <p:cNvSpPr txBox="1"/>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3) </a:t>
            </a:r>
            <a:r>
              <a:rPr lang="en-US"/>
              <a:t>Stel een laatste vraag op als leidraad voor je actieonderzoek - activiteit #4</a:t>
            </a:r>
            <a:endParaRPr/>
          </a:p>
        </p:txBody>
      </p:sp>
      <p:sp>
        <p:nvSpPr>
          <p:cNvPr id="253" name="Google Shape;253;g3434cfbfa7c_0_17"/>
          <p:cNvSpPr txBox="1"/>
          <p:nvPr/>
        </p:nvSpPr>
        <p:spPr>
          <a:xfrm>
            <a:off x="6616900" y="3375425"/>
            <a:ext cx="5625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g329f623bc3f_0_21"/>
          <p:cNvSpPr txBox="1"/>
          <p:nvPr>
            <p:ph type="body" idx="2"/>
          </p:nvPr>
        </p:nvSpPr>
        <p:spPr>
          <a:xfrm>
            <a:off x="358200" y="837520"/>
            <a:ext cx="11944500" cy="672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800"/>
              <a:buNone/>
            </a:pPr>
            <a:r>
              <a:rPr lang="en-US" sz="2400" b="1">
                <a:solidFill>
                  <a:srgbClr val="16C45B"/>
                </a:solidFill>
              </a:rPr>
              <a:t>Inpakken</a:t>
            </a:r>
            <a:endParaRPr sz="2400" b="1">
              <a:solidFill>
                <a:srgbClr val="16C45B"/>
              </a:solidFill>
            </a:endParaRPr>
          </a:p>
          <a:p>
            <a:pPr marL="457200" marR="0" lvl="0" indent="-228600" algn="l" rtl="0">
              <a:lnSpc>
                <a:spcPct val="90000"/>
              </a:lnSpc>
              <a:spcBef>
                <a:spcPts val="1800"/>
              </a:spcBef>
              <a:spcAft>
                <a:spcPts val="0"/>
              </a:spcAft>
              <a:buClr>
                <a:schemeClr val="accent4"/>
              </a:buClr>
              <a:buSzPts val="1800"/>
              <a:buFont typeface="Arial"/>
              <a:buNone/>
            </a:pPr>
            <a:br>
              <a:rPr lang="en-US" sz="2800"/>
            </a:br>
            <a:br>
              <a:rPr lang="en-US" sz="2800"/>
            </a:br>
            <a:br>
              <a:rPr lang="en-US" sz="2800"/>
            </a:br>
            <a:endParaRPr sz="2800"/>
          </a:p>
        </p:txBody>
      </p:sp>
      <p:sp>
        <p:nvSpPr>
          <p:cNvPr id="259" name="Google Shape;259;g329f623bc3f_0_21"/>
          <p:cNvSpPr txBox="1"/>
          <p:nvPr/>
        </p:nvSpPr>
        <p:spPr>
          <a:xfrm>
            <a:off x="358200" y="1388650"/>
            <a:ext cx="11475600" cy="5250900"/>
          </a:xfrm>
          <a:prstGeom prst="rect">
            <a:avLst/>
          </a:prstGeom>
          <a:noFill/>
          <a:ln>
            <a:noFill/>
          </a:ln>
        </p:spPr>
        <p:txBody>
          <a:bodyPr spcFirstLastPara="1" wrap="square" lIns="91425" tIns="91425" rIns="91425" bIns="91425" anchor="t" anchorCtr="0">
            <a:noAutofit/>
          </a:bodyPr>
          <a:lstStyle/>
          <a:p>
            <a:pPr marL="457200" lvl="0" indent="-368300" algn="l" rtl="0">
              <a:spcBef>
                <a:spcPts val="0"/>
              </a:spcBef>
              <a:spcAft>
                <a:spcPts val="0"/>
              </a:spcAft>
              <a:buClr>
                <a:schemeClr val="dk1"/>
              </a:buClr>
              <a:buSzPts val="2200"/>
              <a:buFont typeface="Calibri"/>
              <a:buChar char="●"/>
            </a:pPr>
            <a:r>
              <a:rPr lang="en-US" sz="2200" b="1">
                <a:solidFill>
                  <a:schemeClr val="dk1"/>
                </a:solidFill>
                <a:latin typeface="Calibri"/>
                <a:ea typeface="Calibri"/>
                <a:cs typeface="Calibri"/>
                <a:sym typeface="Calibri"/>
              </a:rPr>
              <a:t>Feedback: </a:t>
            </a:r>
            <a:r>
              <a:rPr lang="en-US" sz="2200">
                <a:solidFill>
                  <a:schemeClr val="dk1"/>
                </a:solidFill>
                <a:latin typeface="Calibri"/>
                <a:ea typeface="Calibri"/>
                <a:cs typeface="Calibri"/>
                <a:sym typeface="Calibri"/>
              </a:rPr>
              <a:t>Open discussie en één woord over de les!</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US" sz="2200" b="1">
                <a:solidFill>
                  <a:schemeClr val="dk1"/>
                </a:solidFill>
                <a:latin typeface="Calibri"/>
                <a:ea typeface="Calibri"/>
                <a:cs typeface="Calibri"/>
                <a:sym typeface="Calibri"/>
              </a:rPr>
              <a:t>De belangrijkste punten </a:t>
            </a:r>
            <a:r>
              <a:rPr lang="en-US" sz="2200" b="1">
                <a:solidFill>
                  <a:schemeClr val="dk1"/>
                </a:solidFill>
                <a:latin typeface="Calibri"/>
                <a:ea typeface="Calibri"/>
                <a:cs typeface="Calibri"/>
                <a:sym typeface="Calibri"/>
              </a:rPr>
              <a:t>doornemen</a:t>
            </a:r>
            <a:r>
              <a:rPr lang="en-US" sz="2200" b="1">
                <a:solidFill>
                  <a:schemeClr val="dk1"/>
                </a:solidFill>
                <a:latin typeface="Calibri"/>
                <a:ea typeface="Calibri"/>
                <a:cs typeface="Calibri"/>
                <a:sym typeface="Calibri"/>
              </a:rPr>
              <a:t>:</a:t>
            </a:r>
            <a:endParaRPr sz="2200" b="1">
              <a:solidFill>
                <a:schemeClr val="dk1"/>
              </a:solidFill>
              <a:latin typeface="Calibri"/>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en-US" sz="2200" b="1">
                <a:solidFill>
                  <a:schemeClr val="dk1"/>
                </a:solidFill>
                <a:latin typeface="Calibri"/>
                <a:ea typeface="Calibri"/>
                <a:cs typeface="Calibri"/>
                <a:sym typeface="Calibri"/>
              </a:rPr>
              <a:t>Basisprincipes van actieonderzoek:</a:t>
            </a:r>
            <a:endParaRPr sz="2200" b="1">
              <a:solidFill>
                <a:schemeClr val="dk1"/>
              </a:solidFill>
              <a:latin typeface="Calibri"/>
              <a:ea typeface="Calibri"/>
              <a:cs typeface="Calibri"/>
              <a:sym typeface="Calibri"/>
            </a:endParaRPr>
          </a:p>
          <a:p>
            <a:pPr marL="1371600" lvl="2" indent="-368300" algn="l" rtl="0">
              <a:lnSpc>
                <a:spcPct val="115000"/>
              </a:lnSpc>
              <a:spcBef>
                <a:spcPts val="0"/>
              </a:spcBef>
              <a:spcAft>
                <a:spcPts val="0"/>
              </a:spcAft>
              <a:buClr>
                <a:schemeClr val="dk1"/>
              </a:buClr>
              <a:buSzPts val="2200"/>
              <a:buFont typeface="Calibri"/>
              <a:buChar char="■"/>
            </a:pPr>
            <a:r>
              <a:rPr lang="en-US" sz="2200">
                <a:solidFill>
                  <a:schemeClr val="dk1"/>
                </a:solidFill>
                <a:latin typeface="Calibri"/>
                <a:ea typeface="Calibri"/>
                <a:cs typeface="Calibri"/>
                <a:sym typeface="Calibri"/>
              </a:rPr>
              <a:t>Onderzoek onder leiding van de leerkracht, gericht op de klas om echte problemen op te lossen </a:t>
            </a:r>
            <a:endParaRPr sz="2200">
              <a:solidFill>
                <a:schemeClr val="dk1"/>
              </a:solidFill>
              <a:latin typeface="Calibri"/>
              <a:ea typeface="Calibri"/>
              <a:cs typeface="Calibri"/>
              <a:sym typeface="Calibri"/>
            </a:endParaRPr>
          </a:p>
          <a:p>
            <a:pPr marL="1371600" lvl="2" indent="-368300" algn="l" rtl="0">
              <a:lnSpc>
                <a:spcPct val="115000"/>
              </a:lnSpc>
              <a:spcBef>
                <a:spcPts val="0"/>
              </a:spcBef>
              <a:spcAft>
                <a:spcPts val="0"/>
              </a:spcAft>
              <a:buClr>
                <a:schemeClr val="dk1"/>
              </a:buClr>
              <a:buSzPts val="2200"/>
              <a:buFont typeface="Calibri"/>
              <a:buChar char="■"/>
            </a:pPr>
            <a:r>
              <a:rPr lang="en-US" sz="2200">
                <a:solidFill>
                  <a:schemeClr val="dk1"/>
                </a:solidFill>
                <a:latin typeface="Calibri"/>
                <a:ea typeface="Calibri"/>
                <a:cs typeface="Calibri"/>
                <a:sym typeface="Calibri"/>
              </a:rPr>
              <a:t>Cyclisch proces: </a:t>
            </a:r>
            <a:r>
              <a:rPr lang="en-US" sz="2200" b="1" i="1">
                <a:solidFill>
                  <a:schemeClr val="dk1"/>
                </a:solidFill>
                <a:latin typeface="Calibri"/>
                <a:ea typeface="Calibri"/>
                <a:cs typeface="Calibri"/>
                <a:sym typeface="Calibri"/>
              </a:rPr>
              <a:t>Identificeren </a:t>
            </a:r>
            <a:r>
              <a:rPr lang="en-US" sz="2200" i="1">
                <a:solidFill>
                  <a:schemeClr val="dk1"/>
                </a:solidFill>
                <a:latin typeface="Calibri"/>
                <a:ea typeface="Calibri"/>
                <a:cs typeface="Calibri"/>
                <a:sym typeface="Calibri"/>
              </a:rPr>
              <a:t>-&gt; </a:t>
            </a:r>
            <a:r>
              <a:rPr lang="en-US" sz="2200" b="1" i="1">
                <a:solidFill>
                  <a:schemeClr val="dk1"/>
                </a:solidFill>
                <a:latin typeface="Calibri"/>
                <a:ea typeface="Calibri"/>
                <a:cs typeface="Calibri"/>
                <a:sym typeface="Calibri"/>
              </a:rPr>
              <a:t>Plannen </a:t>
            </a:r>
            <a:r>
              <a:rPr lang="en-US" sz="2200" i="1">
                <a:solidFill>
                  <a:schemeClr val="dk1"/>
                </a:solidFill>
                <a:latin typeface="Calibri"/>
                <a:ea typeface="Calibri"/>
                <a:cs typeface="Calibri"/>
                <a:sym typeface="Calibri"/>
              </a:rPr>
              <a:t>-&gt; </a:t>
            </a:r>
            <a:r>
              <a:rPr lang="en-US" sz="2200" b="1" i="1">
                <a:solidFill>
                  <a:schemeClr val="dk1"/>
                </a:solidFill>
                <a:latin typeface="Calibri"/>
                <a:ea typeface="Calibri"/>
                <a:cs typeface="Calibri"/>
                <a:sym typeface="Calibri"/>
              </a:rPr>
              <a:t>Handelen </a:t>
            </a:r>
            <a:r>
              <a:rPr lang="en-US" sz="2200" i="1">
                <a:solidFill>
                  <a:schemeClr val="dk1"/>
                </a:solidFill>
                <a:latin typeface="Calibri"/>
                <a:ea typeface="Calibri"/>
                <a:cs typeface="Calibri"/>
                <a:sym typeface="Calibri"/>
              </a:rPr>
              <a:t>-&gt; </a:t>
            </a:r>
            <a:r>
              <a:rPr lang="en-US" sz="2200" b="1" i="1">
                <a:solidFill>
                  <a:schemeClr val="dk1"/>
                </a:solidFill>
                <a:latin typeface="Calibri"/>
                <a:ea typeface="Calibri"/>
                <a:cs typeface="Calibri"/>
                <a:sym typeface="Calibri"/>
              </a:rPr>
              <a:t>Observeren </a:t>
            </a:r>
            <a:r>
              <a:rPr lang="en-US" sz="2200" i="1">
                <a:solidFill>
                  <a:schemeClr val="dk1"/>
                </a:solidFill>
                <a:latin typeface="Calibri"/>
                <a:ea typeface="Calibri"/>
                <a:cs typeface="Calibri"/>
                <a:sym typeface="Calibri"/>
              </a:rPr>
              <a:t>-&gt; </a:t>
            </a:r>
            <a:r>
              <a:rPr lang="en-US" sz="2200" b="1" i="1">
                <a:solidFill>
                  <a:schemeClr val="dk1"/>
                </a:solidFill>
                <a:latin typeface="Calibri"/>
                <a:ea typeface="Calibri"/>
                <a:cs typeface="Calibri"/>
                <a:sym typeface="Calibri"/>
              </a:rPr>
              <a:t>Reflecteren en Reageren</a:t>
            </a:r>
            <a:endParaRPr sz="2200" b="1" i="1">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t/>
            </a:r>
            <a:endParaRPr sz="2200" i="1">
              <a:solidFill>
                <a:schemeClr val="dk1"/>
              </a:solidFill>
              <a:latin typeface="Calibri"/>
              <a:ea typeface="Calibri"/>
              <a:cs typeface="Calibri"/>
              <a:sym typeface="Calibri"/>
            </a:endParaRPr>
          </a:p>
          <a:p>
            <a:pPr marL="914400" lvl="1" indent="-368300" algn="l" rtl="0">
              <a:lnSpc>
                <a:spcPct val="115000"/>
              </a:lnSpc>
              <a:spcBef>
                <a:spcPts val="0"/>
              </a:spcBef>
              <a:spcAft>
                <a:spcPts val="0"/>
              </a:spcAft>
              <a:buClr>
                <a:schemeClr val="dk1"/>
              </a:buClr>
              <a:buSzPts val="2200"/>
              <a:buFont typeface="Calibri"/>
              <a:buChar char="○"/>
            </a:pPr>
            <a:r>
              <a:rPr lang="en-US" sz="2200" b="1">
                <a:solidFill>
                  <a:schemeClr val="dk1"/>
                </a:solidFill>
                <a:latin typeface="Calibri"/>
                <a:ea typeface="Calibri"/>
                <a:cs typeface="Calibri"/>
                <a:sym typeface="Calibri"/>
              </a:rPr>
              <a:t>Onderzoeksvragen opstellen:</a:t>
            </a:r>
            <a:endParaRPr sz="2200" b="1">
              <a:solidFill>
                <a:schemeClr val="dk1"/>
              </a:solidFill>
              <a:latin typeface="Calibri"/>
              <a:ea typeface="Calibri"/>
              <a:cs typeface="Calibri"/>
              <a:sym typeface="Calibri"/>
            </a:endParaRPr>
          </a:p>
          <a:p>
            <a:pPr marL="1371600" lvl="2" indent="-368300" algn="l" rtl="0">
              <a:lnSpc>
                <a:spcPct val="115000"/>
              </a:lnSpc>
              <a:spcBef>
                <a:spcPts val="0"/>
              </a:spcBef>
              <a:spcAft>
                <a:spcPts val="0"/>
              </a:spcAft>
              <a:buClr>
                <a:schemeClr val="dk1"/>
              </a:buClr>
              <a:buSzPts val="2200"/>
              <a:buFont typeface="Calibri"/>
              <a:buChar char="■"/>
            </a:pPr>
            <a:r>
              <a:rPr lang="en-US" sz="2200">
                <a:solidFill>
                  <a:schemeClr val="dk1"/>
                </a:solidFill>
                <a:latin typeface="Calibri"/>
                <a:ea typeface="Calibri"/>
                <a:cs typeface="Calibri"/>
                <a:sym typeface="Calibri"/>
              </a:rPr>
              <a:t>Begin met ruwe uitdagingen -&gt; verfijn ze tot bruikbare vragen</a:t>
            </a:r>
            <a:endParaRPr sz="2200">
              <a:solidFill>
                <a:schemeClr val="dk1"/>
              </a:solidFill>
              <a:latin typeface="Calibri"/>
              <a:ea typeface="Calibri"/>
              <a:cs typeface="Calibri"/>
              <a:sym typeface="Calibri"/>
            </a:endParaRPr>
          </a:p>
          <a:p>
            <a:pPr marL="1371600" lvl="2" indent="-368300" algn="l" rtl="0">
              <a:lnSpc>
                <a:spcPct val="115000"/>
              </a:lnSpc>
              <a:spcBef>
                <a:spcPts val="0"/>
              </a:spcBef>
              <a:spcAft>
                <a:spcPts val="0"/>
              </a:spcAft>
              <a:buClr>
                <a:schemeClr val="dk1"/>
              </a:buClr>
              <a:buSzPts val="2200"/>
              <a:buFont typeface="Calibri"/>
              <a:buChar char="■"/>
            </a:pPr>
            <a:r>
              <a:rPr lang="en-US" sz="2200">
                <a:solidFill>
                  <a:schemeClr val="dk1"/>
                </a:solidFill>
                <a:latin typeface="Calibri"/>
                <a:ea typeface="Calibri"/>
                <a:cs typeface="Calibri"/>
                <a:sym typeface="Calibri"/>
              </a:rPr>
              <a:t>Te overwegen criteria: </a:t>
            </a:r>
            <a:r>
              <a:rPr lang="en-US" sz="2200" b="1" i="1">
                <a:solidFill>
                  <a:schemeClr val="dk1"/>
                </a:solidFill>
                <a:latin typeface="Calibri"/>
                <a:ea typeface="Calibri"/>
                <a:cs typeface="Calibri"/>
                <a:sym typeface="Calibri"/>
              </a:rPr>
              <a:t>specifiek</a:t>
            </a:r>
            <a:r>
              <a:rPr lang="en-US" sz="2200">
                <a:solidFill>
                  <a:schemeClr val="dk1"/>
                </a:solidFill>
                <a:latin typeface="Calibri"/>
                <a:ea typeface="Calibri"/>
                <a:cs typeface="Calibri"/>
                <a:sym typeface="Calibri"/>
              </a:rPr>
              <a:t>, </a:t>
            </a:r>
            <a:r>
              <a:rPr lang="en-US" sz="2200" b="1" i="1">
                <a:solidFill>
                  <a:schemeClr val="dk1"/>
                </a:solidFill>
                <a:latin typeface="Calibri"/>
                <a:ea typeface="Calibri"/>
                <a:cs typeface="Calibri"/>
                <a:sym typeface="Calibri"/>
              </a:rPr>
              <a:t>uitvoerbaar</a:t>
            </a:r>
            <a:r>
              <a:rPr lang="en-US" sz="2200">
                <a:solidFill>
                  <a:schemeClr val="dk1"/>
                </a:solidFill>
                <a:latin typeface="Calibri"/>
                <a:ea typeface="Calibri"/>
                <a:cs typeface="Calibri"/>
                <a:sym typeface="Calibri"/>
              </a:rPr>
              <a:t>, </a:t>
            </a:r>
            <a:r>
              <a:rPr lang="en-US" sz="2200" b="1" i="1">
                <a:solidFill>
                  <a:schemeClr val="dk1"/>
                </a:solidFill>
                <a:latin typeface="Calibri"/>
                <a:ea typeface="Calibri"/>
                <a:cs typeface="Calibri"/>
                <a:sym typeface="Calibri"/>
              </a:rPr>
              <a:t>meetbaar</a:t>
            </a:r>
            <a:endParaRPr sz="2200" b="1" i="1">
              <a:solidFill>
                <a:schemeClr val="dk1"/>
              </a:solidFill>
              <a:latin typeface="Calibri"/>
              <a:ea typeface="Calibri"/>
              <a:cs typeface="Calibri"/>
              <a:sym typeface="Calibri"/>
            </a:endParaRPr>
          </a:p>
          <a:p>
            <a:pPr marL="0" lvl="0" indent="0" algn="l" rtl="0">
              <a:spcBef>
                <a:spcPts val="0"/>
              </a:spcBef>
              <a:spcAft>
                <a:spcPts val="0"/>
              </a:spcAft>
              <a:buNone/>
            </a:pPr>
            <a:r>
              <a:t/>
            </a:r>
            <a:endParaRPr sz="2200">
              <a:solidFill>
                <a:schemeClr val="dk1"/>
              </a:solidFill>
              <a:latin typeface="Calibri"/>
              <a:ea typeface="Calibri"/>
              <a:cs typeface="Calibri"/>
              <a:sym typeface="Calibri"/>
            </a:endParaRPr>
          </a:p>
          <a:p>
            <a:pPr marL="457200" lvl="0" indent="-368300" algn="l" rtl="0">
              <a:lnSpc>
                <a:spcPct val="115000"/>
              </a:lnSpc>
              <a:spcBef>
                <a:spcPts val="0"/>
              </a:spcBef>
              <a:spcAft>
                <a:spcPts val="0"/>
              </a:spcAft>
              <a:buClr>
                <a:schemeClr val="dk1"/>
              </a:buClr>
              <a:buSzPts val="2200"/>
              <a:buFont typeface="Calibri"/>
              <a:buChar char="●"/>
            </a:pPr>
            <a:r>
              <a:rPr lang="en-US" sz="2200" b="1">
                <a:solidFill>
                  <a:schemeClr val="dk1"/>
                </a:solidFill>
                <a:latin typeface="Calibri"/>
                <a:ea typeface="Calibri"/>
                <a:cs typeface="Calibri"/>
                <a:sym typeface="Calibri"/>
              </a:rPr>
              <a:t>Volgende stappen: </a:t>
            </a:r>
            <a:endParaRPr sz="2200" b="1">
              <a:solidFill>
                <a:schemeClr val="dk1"/>
              </a:solidFill>
              <a:latin typeface="Calibri"/>
              <a:ea typeface="Calibri"/>
              <a:cs typeface="Calibri"/>
              <a:sym typeface="Calibri"/>
            </a:endParaRPr>
          </a:p>
          <a:p>
            <a:pPr marL="914400" lvl="1" indent="-368300" algn="l" rtl="0">
              <a:spcBef>
                <a:spcPts val="0"/>
              </a:spcBef>
              <a:spcAft>
                <a:spcPts val="0"/>
              </a:spcAft>
              <a:buClr>
                <a:schemeClr val="dk1"/>
              </a:buClr>
              <a:buSzPts val="2200"/>
              <a:buFont typeface="Calibri"/>
              <a:buChar char="○"/>
            </a:pPr>
            <a:r>
              <a:rPr lang="en-US" sz="2200">
                <a:solidFill>
                  <a:schemeClr val="dk1"/>
                </a:solidFill>
                <a:latin typeface="Calibri"/>
                <a:ea typeface="Calibri"/>
                <a:cs typeface="Calibri"/>
                <a:sym typeface="Calibri"/>
              </a:rPr>
              <a:t>Unit 7.2: Ontwerp interventies voor de geïdentificeerde uitdaging.</a:t>
            </a:r>
            <a:endParaRPr sz="2200" b="1">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r>
              <a:t/>
            </a:r>
            <a:endParaRPr sz="220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None/>
            </a:pPr>
            <a:r>
              <a:rPr lang="en-US" sz="2200" i="1">
                <a:solidFill>
                  <a:schemeClr val="dk1"/>
                </a:solidFill>
                <a:latin typeface="Calibri"/>
                <a:ea typeface="Calibri"/>
                <a:cs typeface="Calibri"/>
                <a:sym typeface="Calibri"/>
              </a:rPr>
              <a:t>"Actieonderzoek verandert leerkrachten van passagiers in drijvende krachten achter onderwijsveranderingen."</a:t>
            </a:r>
            <a:endParaRPr sz="2200">
              <a:solidFill>
                <a:schemeClr val="dk1"/>
              </a:solidFill>
              <a:latin typeface="Calibri"/>
              <a:ea typeface="Calibri"/>
              <a:cs typeface="Calibri"/>
              <a:sym typeface="Calibri"/>
            </a:endParaRPr>
          </a:p>
        </p:txBody>
      </p:sp>
      <p:sp>
        <p:nvSpPr>
          <p:cNvPr id="260" name="Google Shape;260;g329f623bc3f_0_21"/>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Reflectie en conclusie</a:t>
            </a:r>
            <a:endParaRPr sz="2800" b="1">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44"/>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just" rtl="0">
              <a:lnSpc>
                <a:spcPct val="90000"/>
              </a:lnSpc>
              <a:spcBef>
                <a:spcPts val="0"/>
              </a:spcBef>
              <a:spcAft>
                <a:spcPts val="0"/>
              </a:spcAft>
              <a:buClr>
                <a:schemeClr val="accent1"/>
              </a:buClr>
              <a:buSzPts val="2400"/>
              <a:buNone/>
            </a:pPr>
            <a:r>
              <a:rPr lang="en-US" sz="2800" b="1"/>
              <a:t>Aanvullende bronnen</a:t>
            </a:r>
            <a:endParaRPr sz="3400" b="1"/>
          </a:p>
        </p:txBody>
      </p:sp>
      <p:sp>
        <p:nvSpPr>
          <p:cNvPr id="266" name="Google Shape;266;p44"/>
          <p:cNvSpPr txBox="1"/>
          <p:nvPr>
            <p:ph type="body" idx="2"/>
          </p:nvPr>
        </p:nvSpPr>
        <p:spPr>
          <a:xfrm>
            <a:off x="97981" y="1252400"/>
            <a:ext cx="11537100" cy="5289300"/>
          </a:xfrm>
          <a:prstGeom prst="rect">
            <a:avLst/>
          </a:prstGeom>
          <a:noFill/>
          <a:ln>
            <a:noFill/>
          </a:ln>
        </p:spPr>
        <p:txBody>
          <a:bodyPr spcFirstLastPara="1" wrap="square" lIns="91425" tIns="45700" rIns="91425" bIns="45700" anchor="t" anchorCtr="0">
            <a:noAutofit/>
          </a:bodyPr>
          <a:lstStyle/>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Mertler, C. A. (2019). </a:t>
            </a:r>
            <a:r>
              <a:rPr lang="en-US" sz="2100" i="1">
                <a:solidFill>
                  <a:srgbClr val="000000"/>
                </a:solidFill>
              </a:rPr>
              <a:t>Action Research: Improving Schools and Empowering Educators </a:t>
            </a:r>
            <a:r>
              <a:rPr lang="en-US" sz="2100">
                <a:solidFill>
                  <a:srgbClr val="000000"/>
                </a:solidFill>
              </a:rPr>
              <a:t>(6th ed.). SAGE - link </a:t>
            </a:r>
            <a:r>
              <a:rPr lang="en-US" sz="2100" u="sng">
                <a:solidFill>
                  <a:schemeClr val="hlink"/>
                </a:solidFill>
                <a:hlinkClick r:id="rId3"/>
              </a:rPr>
              <a:t>HIER</a:t>
            </a:r>
            <a:r>
              <a:rPr lang="en-US" sz="2100">
                <a:solidFill>
                  <a:srgbClr val="000000"/>
                </a:solidFill>
              </a:rPr>
              <a:t>. </a:t>
            </a:r>
            <a:endParaRPr sz="2100">
              <a:solidFill>
                <a:srgbClr val="000000"/>
              </a:solidFill>
            </a:endParaRPr>
          </a:p>
          <a:p>
            <a:pPr marL="0" lvl="0" indent="0" algn="l" rtl="0">
              <a:lnSpc>
                <a:spcPct val="100000"/>
              </a:lnSpc>
              <a:spcBef>
                <a:spcPts val="0"/>
              </a:spcBef>
              <a:spcAft>
                <a:spcPts val="0"/>
              </a:spcAft>
              <a:buNone/>
            </a:pPr>
            <a:r>
              <a:t/>
            </a:r>
            <a:endParaRPr sz="210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Teachers Network Leadership Institute. </a:t>
            </a:r>
            <a:r>
              <a:rPr lang="en-US" sz="2100" i="1">
                <a:solidFill>
                  <a:srgbClr val="000000"/>
                </a:solidFill>
              </a:rPr>
              <a:t>Hoe actieonderzoek te doen in je klas - </a:t>
            </a:r>
            <a:r>
              <a:rPr lang="en-US" sz="2100">
                <a:solidFill>
                  <a:srgbClr val="000000"/>
                </a:solidFill>
              </a:rPr>
              <a:t>link </a:t>
            </a:r>
            <a:r>
              <a:rPr lang="en-US" sz="2100" u="sng">
                <a:solidFill>
                  <a:schemeClr val="hlink"/>
                </a:solidFill>
                <a:hlinkClick r:id="rId4"/>
              </a:rPr>
              <a:t>HIER</a:t>
            </a:r>
            <a:r>
              <a:rPr lang="en-US" sz="2100">
                <a:solidFill>
                  <a:srgbClr val="000000"/>
                </a:solidFill>
              </a:rPr>
              <a:t>.</a:t>
            </a:r>
            <a:endParaRPr sz="2100">
              <a:solidFill>
                <a:srgbClr val="000000"/>
              </a:solidFill>
            </a:endParaRPr>
          </a:p>
          <a:p>
            <a:pPr marL="0" lvl="0" indent="0" algn="l" rtl="0">
              <a:lnSpc>
                <a:spcPct val="100000"/>
              </a:lnSpc>
              <a:spcBef>
                <a:spcPts val="0"/>
              </a:spcBef>
              <a:spcAft>
                <a:spcPts val="0"/>
              </a:spcAft>
              <a:buNone/>
            </a:pPr>
            <a:r>
              <a:t/>
            </a:r>
            <a:endParaRPr sz="210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Nationale Stichting voor Onderwijsonderzoek (NFER). (n.d.). </a:t>
            </a:r>
            <a:r>
              <a:rPr lang="en-US" sz="2100" i="1">
                <a:solidFill>
                  <a:srgbClr val="000000"/>
                </a:solidFill>
              </a:rPr>
              <a:t>Hoe voer je een actieonderzoeksproject uit: Een "doe-het-zelf" gids - </a:t>
            </a:r>
            <a:r>
              <a:rPr lang="en-US" sz="2100">
                <a:solidFill>
                  <a:srgbClr val="000000"/>
                </a:solidFill>
              </a:rPr>
              <a:t>link </a:t>
            </a:r>
            <a:r>
              <a:rPr lang="en-US" sz="2100" u="sng">
                <a:solidFill>
                  <a:schemeClr val="hlink"/>
                </a:solidFill>
                <a:hlinkClick r:id="rId5"/>
              </a:rPr>
              <a:t>HIER</a:t>
            </a:r>
            <a:r>
              <a:rPr lang="en-US" sz="2100">
                <a:solidFill>
                  <a:srgbClr val="000000"/>
                </a:solidFill>
              </a:rPr>
              <a:t>.</a:t>
            </a:r>
            <a:endParaRPr sz="2100">
              <a:solidFill>
                <a:srgbClr val="000000"/>
              </a:solidFill>
            </a:endParaRPr>
          </a:p>
          <a:p>
            <a:pPr marL="0" lvl="0" indent="0" algn="l" rtl="0">
              <a:lnSpc>
                <a:spcPct val="100000"/>
              </a:lnSpc>
              <a:spcBef>
                <a:spcPts val="0"/>
              </a:spcBef>
              <a:spcAft>
                <a:spcPts val="0"/>
              </a:spcAft>
              <a:buNone/>
            </a:pPr>
            <a:r>
              <a:t/>
            </a:r>
            <a:endParaRPr sz="210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Efron, S. E., &amp; Ravid, R. (2019). </a:t>
            </a:r>
            <a:r>
              <a:rPr lang="en-US" sz="2100" i="1">
                <a:solidFill>
                  <a:srgbClr val="000000"/>
                </a:solidFill>
              </a:rPr>
              <a:t>Actieonderzoek in het onderwijs: A practical guide </a:t>
            </a:r>
            <a:r>
              <a:rPr lang="en-US" sz="2100">
                <a:solidFill>
                  <a:srgbClr val="000000"/>
                </a:solidFill>
              </a:rPr>
              <a:t>(2nd ed.). Guilford Press. Opgehaald van - link </a:t>
            </a:r>
            <a:r>
              <a:rPr lang="en-US" sz="2100" u="sng">
                <a:solidFill>
                  <a:schemeClr val="hlink"/>
                </a:solidFill>
                <a:hlinkClick r:id="rId6"/>
              </a:rPr>
              <a:t>HIER</a:t>
            </a:r>
            <a:r>
              <a:rPr lang="en-US" sz="2100">
                <a:solidFill>
                  <a:srgbClr val="000000"/>
                </a:solidFill>
              </a:rPr>
              <a:t>.</a:t>
            </a:r>
            <a:endParaRPr sz="21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grpSp>
        <p:nvGrpSpPr>
          <p:cNvPr id="271" name="Google Shape;271;g35773dd4fde_0_40"/>
          <p:cNvGrpSpPr/>
          <p:nvPr/>
        </p:nvGrpSpPr>
        <p:grpSpPr>
          <a:xfrm>
            <a:off x="2179811" y="4729766"/>
            <a:ext cx="7832078" cy="1110328"/>
            <a:chOff x="2179603" y="4888792"/>
            <a:chExt cx="7798544" cy="1110328"/>
          </a:xfrm>
        </p:grpSpPr>
        <p:pic>
          <p:nvPicPr>
            <p:cNvPr id="272" name="Google Shape;272;g35773dd4fde_0_40"/>
            <p:cNvPicPr preferRelativeResize="0"/>
            <p:nvPr/>
          </p:nvPicPr>
          <p:blipFill rotWithShape="1">
            <a:blip r:embed="rId3">
              <a:alphaModFix/>
            </a:blip>
            <a:srcRect l="0" t="0" r="0" b="0"/>
            <a:stretch/>
          </p:blipFill>
          <p:spPr>
            <a:xfrm>
              <a:off x="2179603" y="4888792"/>
              <a:ext cx="1468783" cy="526545"/>
            </a:xfrm>
            <a:prstGeom prst="rect">
              <a:avLst/>
            </a:prstGeom>
            <a:noFill/>
            <a:ln>
              <a:noFill/>
            </a:ln>
          </p:spPr>
        </p:pic>
        <p:pic>
          <p:nvPicPr>
            <p:cNvPr id="273" name="Google Shape;273;g35773dd4fde_0_40"/>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274" name="Google Shape;274;g35773dd4fde_0_40"/>
            <p:cNvPicPr preferRelativeResize="0"/>
            <p:nvPr/>
          </p:nvPicPr>
          <p:blipFill rotWithShape="1">
            <a:blip r:embed="rId5">
              <a:alphaModFix/>
            </a:blip>
            <a:srcRect l="0" t="0" r="0" b="0"/>
            <a:stretch/>
          </p:blipFill>
          <p:spPr>
            <a:xfrm>
              <a:off x="5134273" y="4888792"/>
              <a:ext cx="1053679" cy="602102"/>
            </a:xfrm>
            <a:prstGeom prst="rect">
              <a:avLst/>
            </a:prstGeom>
            <a:noFill/>
            <a:ln>
              <a:noFill/>
            </a:ln>
          </p:spPr>
        </p:pic>
        <p:pic>
          <p:nvPicPr>
            <p:cNvPr id="275" name="Google Shape;275;g35773dd4fde_0_40"/>
            <p:cNvPicPr preferRelativeResize="0"/>
            <p:nvPr/>
          </p:nvPicPr>
          <p:blipFill rotWithShape="1">
            <a:blip r:embed="rId6">
              <a:alphaModFix/>
            </a:blip>
            <a:srcRect l="0" t="0" r="0" b="0"/>
            <a:stretch/>
          </p:blipFill>
          <p:spPr>
            <a:xfrm>
              <a:off x="6187951" y="4960895"/>
              <a:ext cx="1500530" cy="545647"/>
            </a:xfrm>
            <a:prstGeom prst="rect">
              <a:avLst/>
            </a:prstGeom>
            <a:noFill/>
            <a:ln>
              <a:noFill/>
            </a:ln>
          </p:spPr>
        </p:pic>
        <p:pic>
          <p:nvPicPr>
            <p:cNvPr id="276" name="Google Shape;276;g35773dd4fde_0_40"/>
            <p:cNvPicPr preferRelativeResize="0"/>
            <p:nvPr/>
          </p:nvPicPr>
          <p:blipFill rotWithShape="1">
            <a:blip r:embed="rId7">
              <a:alphaModFix/>
            </a:blip>
            <a:srcRect l="6518" t="2903" r="6457" b="0"/>
            <a:stretch/>
          </p:blipFill>
          <p:spPr>
            <a:xfrm>
              <a:off x="7781600" y="4945247"/>
              <a:ext cx="2196547" cy="545647"/>
            </a:xfrm>
            <a:prstGeom prst="rect">
              <a:avLst/>
            </a:prstGeom>
            <a:noFill/>
            <a:ln>
              <a:noFill/>
            </a:ln>
          </p:spPr>
        </p:pic>
        <p:pic>
          <p:nvPicPr>
            <p:cNvPr id="277" name="Google Shape;277;g35773dd4fde_0_40"/>
            <p:cNvPicPr preferRelativeResize="0"/>
            <p:nvPr/>
          </p:nvPicPr>
          <p:blipFill rotWithShape="1">
            <a:blip r:embed="rId8">
              <a:alphaModFix/>
            </a:blip>
            <a:srcRect l="0" t="0" r="0" b="0"/>
            <a:stretch/>
          </p:blipFill>
          <p:spPr>
            <a:xfrm>
              <a:off x="2288672" y="5654827"/>
              <a:ext cx="1679028" cy="342900"/>
            </a:xfrm>
            <a:prstGeom prst="rect">
              <a:avLst/>
            </a:prstGeom>
            <a:noFill/>
            <a:ln>
              <a:noFill/>
            </a:ln>
          </p:spPr>
        </p:pic>
        <p:pic>
          <p:nvPicPr>
            <p:cNvPr id="278" name="Google Shape;278;g35773dd4fde_0_40"/>
            <p:cNvPicPr preferRelativeResize="0"/>
            <p:nvPr/>
          </p:nvPicPr>
          <p:blipFill rotWithShape="1">
            <a:blip r:embed="rId9">
              <a:alphaModFix/>
            </a:blip>
            <a:srcRect l="0" t="0" r="0" b="0"/>
            <a:stretch/>
          </p:blipFill>
          <p:spPr>
            <a:xfrm>
              <a:off x="4247100" y="5578646"/>
              <a:ext cx="2083568" cy="414346"/>
            </a:xfrm>
            <a:prstGeom prst="rect">
              <a:avLst/>
            </a:prstGeom>
            <a:noFill/>
            <a:ln>
              <a:noFill/>
            </a:ln>
          </p:spPr>
        </p:pic>
        <p:pic>
          <p:nvPicPr>
            <p:cNvPr id="279" name="Google Shape;279;g35773dd4fde_0_40"/>
            <p:cNvPicPr preferRelativeResize="0"/>
            <p:nvPr/>
          </p:nvPicPr>
          <p:blipFill rotWithShape="1">
            <a:blip r:embed="rId10">
              <a:alphaModFix/>
            </a:blip>
            <a:srcRect l="0" t="0" r="0" b="0"/>
            <a:stretch/>
          </p:blipFill>
          <p:spPr>
            <a:xfrm>
              <a:off x="6500192" y="5578645"/>
              <a:ext cx="1357332" cy="414344"/>
            </a:xfrm>
            <a:prstGeom prst="rect">
              <a:avLst/>
            </a:prstGeom>
            <a:noFill/>
            <a:ln>
              <a:noFill/>
            </a:ln>
          </p:spPr>
        </p:pic>
        <p:pic>
          <p:nvPicPr>
            <p:cNvPr id="280" name="Google Shape;280;g35773dd4fde_0_40"/>
            <p:cNvPicPr preferRelativeResize="0"/>
            <p:nvPr/>
          </p:nvPicPr>
          <p:blipFill rotWithShape="1">
            <a:blip r:embed="rId11">
              <a:alphaModFix/>
            </a:blip>
            <a:srcRect l="0" t="0" r="0" b="0"/>
            <a:stretch/>
          </p:blipFill>
          <p:spPr>
            <a:xfrm>
              <a:off x="8024163" y="5561390"/>
              <a:ext cx="897748" cy="414345"/>
            </a:xfrm>
            <a:prstGeom prst="rect">
              <a:avLst/>
            </a:prstGeom>
            <a:noFill/>
            <a:ln>
              <a:noFill/>
            </a:ln>
          </p:spPr>
        </p:pic>
        <p:pic>
          <p:nvPicPr>
            <p:cNvPr id="281" name="Google Shape;281;g35773dd4fde_0_40"/>
            <p:cNvPicPr preferRelativeResize="0"/>
            <p:nvPr/>
          </p:nvPicPr>
          <p:blipFill rotWithShape="1">
            <a:blip r:embed="rId12">
              <a:alphaModFix/>
            </a:blip>
            <a:srcRect l="0" t="0" r="0" b="0"/>
            <a:stretch/>
          </p:blipFill>
          <p:spPr>
            <a:xfrm>
              <a:off x="9179152" y="5522870"/>
              <a:ext cx="457200" cy="476250"/>
            </a:xfrm>
            <a:prstGeom prst="rect">
              <a:avLst/>
            </a:prstGeom>
            <a:noFill/>
            <a:ln>
              <a:noFill/>
            </a:ln>
          </p:spPr>
        </p:pic>
      </p:grpSp>
      <p:sp>
        <p:nvSpPr>
          <p:cNvPr id="282" name="Google Shape;282;g35773dd4fde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en-US" sz="1100">
                <a:solidFill>
                  <a:srgbClr val="1D1D1B"/>
                </a:solidFill>
                <a:latin typeface="Calibri"/>
                <a:ea typeface="Calibri"/>
                <a:cs typeface="Calibri"/>
                <a:sym typeface="Calibri"/>
              </a:rPr>
              <a:t>Beschikbaar op </a:t>
            </a:r>
            <a:r>
              <a:rPr lang="en-US" sz="1100" u="sng">
                <a:solidFill>
                  <a:schemeClr val="hlink"/>
                </a:solidFill>
                <a:latin typeface="Calibri"/>
                <a:ea typeface="Calibri"/>
                <a:cs typeface="Calibri"/>
                <a:sym typeface="Calibri"/>
                <a:hlinkClick r:id="rId13"/>
              </a:rPr>
              <a:t>https://tinker-project.eu/elearning/</a:t>
            </a:r>
            <a:endParaRPr sz="1100">
              <a:solidFill>
                <a:srgbClr val="16C45B"/>
              </a:solidFill>
              <a:latin typeface="Calibri"/>
              <a:ea typeface="Calibri"/>
              <a:cs typeface="Calibri"/>
              <a:sym typeface="Calibri"/>
            </a:endParaRPr>
          </a:p>
        </p:txBody>
      </p:sp>
      <p:pic>
        <p:nvPicPr>
          <p:cNvPr id="283" name="Google Shape;283;g35773dd4fde_0_40"/>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284" name="Google Shape;284;g35773dd4fde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lvl="0" indent="1904" algn="ctr" rtl="0">
              <a:lnSpc>
                <a:spcPct val="107916"/>
              </a:lnSpc>
              <a:spcBef>
                <a:spcPts val="0"/>
              </a:spcBef>
              <a:spcAft>
                <a:spcPts val="800"/>
              </a:spcAft>
              <a:buNone/>
            </a:pPr>
            <a:r>
              <a:rPr lang="en-US" sz="1200" b="1">
                <a:solidFill>
                  <a:srgbClr val="1D1D1B"/>
                </a:solidFill>
                <a:latin typeface="Calibri"/>
                <a:ea typeface="Calibri"/>
                <a:cs typeface="Calibri"/>
                <a:sym typeface="Calibri"/>
              </a:rPr>
              <a:t>Deze publicatie valt onder de </a:t>
            </a:r>
            <a:r>
              <a:rPr lang="en-US" sz="1200" b="1" i="1">
                <a:solidFill>
                  <a:srgbClr val="1D1D1B"/>
                </a:solidFill>
                <a:latin typeface="Calibri"/>
                <a:ea typeface="Calibri"/>
                <a:cs typeface="Calibri"/>
                <a:sym typeface="Calibri"/>
              </a:rPr>
              <a:t>Creative Commons Naamsvermelding-NietCommercieel-GeenDerivaten 4.0 Internationale </a:t>
            </a:r>
            <a:r>
              <a:rPr lang="en-US" sz="1200" b="1">
                <a:solidFill>
                  <a:srgbClr val="1D1D1B"/>
                </a:solidFill>
                <a:latin typeface="Calibri"/>
                <a:ea typeface="Calibri"/>
                <a:cs typeface="Calibri"/>
                <a:sym typeface="Calibri"/>
              </a:rPr>
              <a:t>Licentie (</a:t>
            </a:r>
            <a:r>
              <a:rPr lang="en-US" sz="1200" b="1" u="sng">
                <a:solidFill>
                  <a:srgbClr val="16C45B"/>
                </a:solidFill>
                <a:latin typeface="Calibri"/>
                <a:ea typeface="Calibri"/>
                <a:cs typeface="Calibri"/>
                <a:sym typeface="Calibri"/>
                <a:hlinkClick r:id="rId15">
                  <a:extLst>
                    <a:ext uri="{A12FA001-AC4F-418D-AE19-62706E023703}">
                      <ahyp:hlinkClr val="tx"/>
                    </a:ext>
                  </a:extLst>
                </a:hlinkClick>
              </a:rPr>
              <a:t>CC BY-NC-ND 4.0</a:t>
            </a:r>
            <a:r>
              <a:rPr lang="en-US" sz="1200" b="1">
                <a:solidFill>
                  <a:srgbClr val="1D1D1B"/>
                </a:solidFill>
                <a:latin typeface="Calibri"/>
                <a:ea typeface="Calibri"/>
                <a:cs typeface="Calibri"/>
                <a:sym typeface="Calibri"/>
              </a:rPr>
              <a: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g35569507e78_0_60"/>
          <p:cNvSpPr txBox="1"/>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7 - Actieonderzoek: leerkrachten als medescheppers van oplossingen</a:t>
            </a:r>
            <a:endParaRPr/>
          </a:p>
        </p:txBody>
      </p:sp>
      <p:sp>
        <p:nvSpPr>
          <p:cNvPr id="137" name="Google Shape;137;g35569507e78_0_60"/>
          <p:cNvSpPr txBox="1"/>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None/>
            </a:pPr>
            <a:r>
              <a:rPr lang="en-US"/>
              <a:t>Unit 7.1: Uitdagingen in de klas en onderzoeksvragen identificeren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47b5193c43_0_0"/>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i="0" u="none" strike="noStrike">
                <a:solidFill>
                  <a:srgbClr val="FFFFFF"/>
                </a:solidFill>
                <a:latin typeface="Calibri"/>
                <a:ea typeface="Calibri"/>
                <a:cs typeface="Calibri"/>
                <a:sym typeface="Calibri"/>
              </a:rPr>
              <a:t>Leerresultaten</a:t>
            </a:r>
            <a:endParaRPr sz="2800">
              <a:solidFill>
                <a:srgbClr val="FFFFFF"/>
              </a:solidFill>
            </a:endParaRPr>
          </a:p>
        </p:txBody>
      </p:sp>
      <p:sp>
        <p:nvSpPr>
          <p:cNvPr id="143" name="Google Shape;143;g347b5193c43_0_0"/>
          <p:cNvSpPr txBox="1"/>
          <p:nvPr>
            <p:ph type="body" idx="2"/>
          </p:nvPr>
        </p:nvSpPr>
        <p:spPr>
          <a:xfrm>
            <a:off x="345124" y="1148085"/>
            <a:ext cx="11087100" cy="5289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200" b="0" i="0" u="none" strike="noStrike">
                <a:solidFill>
                  <a:srgbClr val="1D1D1B"/>
                </a:solidFill>
                <a:latin typeface="Calibri"/>
                <a:ea typeface="Calibri"/>
                <a:cs typeface="Calibri"/>
                <a:sym typeface="Calibri"/>
              </a:rPr>
              <a:t>Aan het eind van deze </a:t>
            </a:r>
            <a:r>
              <a:rPr lang="en-US" sz="2200">
                <a:solidFill>
                  <a:srgbClr val="1D1D1B"/>
                </a:solidFill>
              </a:rPr>
              <a:t>unit </a:t>
            </a:r>
            <a:r>
              <a:rPr lang="en-US" sz="2200" b="0" i="0" u="none" strike="noStrike">
                <a:solidFill>
                  <a:srgbClr val="1D1D1B"/>
                </a:solidFill>
                <a:latin typeface="Calibri"/>
                <a:ea typeface="Calibri"/>
                <a:cs typeface="Calibri"/>
                <a:sym typeface="Calibri"/>
              </a:rPr>
              <a:t>kunnen leerkrachten</a:t>
            </a:r>
            <a:endParaRPr sz="2200" b="1" i="0" u="none" strike="noStrike">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r>
              <a:t/>
            </a:r>
            <a:endParaRPr sz="2200" b="1">
              <a:solidFill>
                <a:srgbClr val="1D1D1B"/>
              </a:solidFill>
              <a:latin typeface="Calibri"/>
              <a:ea typeface="Calibri"/>
              <a:cs typeface="Calibri"/>
              <a:sym typeface="Calibri"/>
            </a:endParaRPr>
          </a:p>
          <a:p>
            <a:pPr marL="285750" lvl="0" indent="-311150" algn="l" rtl="0">
              <a:lnSpc>
                <a:spcPct val="90000"/>
              </a:lnSpc>
              <a:spcBef>
                <a:spcPts val="0"/>
              </a:spcBef>
              <a:spcAft>
                <a:spcPts val="0"/>
              </a:spcAft>
              <a:buClr>
                <a:schemeClr val="accent4"/>
              </a:buClr>
              <a:buSzPts val="2200"/>
              <a:buFont typeface="Arial"/>
              <a:buChar char="•"/>
            </a:pPr>
            <a:r>
              <a:rPr lang="en-US" sz="2200" b="1">
                <a:solidFill>
                  <a:srgbClr val="1D1D1B"/>
                </a:solidFill>
              </a:rPr>
              <a:t>De stappen te identificeren die betrokken zijn bij het uitvoeren van actieonderzoek, </a:t>
            </a:r>
            <a:r>
              <a:rPr lang="en-US" sz="2200">
                <a:solidFill>
                  <a:srgbClr val="1D1D1B"/>
                </a:solidFill>
              </a:rPr>
              <a:t>inclusief probleemidentificatie, planning en het implementeren van veranderingen in de klas.</a:t>
            </a:r>
            <a:endParaRPr sz="2200">
              <a:solidFill>
                <a:srgbClr val="1D1D1B"/>
              </a:solidFill>
            </a:endParaRPr>
          </a:p>
          <a:p>
            <a:pPr marL="457200" lvl="0" indent="0" algn="l" rtl="0">
              <a:lnSpc>
                <a:spcPct val="90000"/>
              </a:lnSpc>
              <a:spcBef>
                <a:spcPts val="0"/>
              </a:spcBef>
              <a:spcAft>
                <a:spcPts val="0"/>
              </a:spcAft>
              <a:buSzPts val="1800"/>
              <a:buNone/>
            </a:pPr>
            <a:r>
              <a:t/>
            </a:r>
            <a:endParaRPr sz="2200">
              <a:solidFill>
                <a:srgbClr val="1D1D1B"/>
              </a:solidFill>
            </a:endParaRPr>
          </a:p>
          <a:p>
            <a:pPr marL="285750" lvl="0" indent="-311150" algn="l" rtl="0">
              <a:lnSpc>
                <a:spcPct val="90000"/>
              </a:lnSpc>
              <a:spcBef>
                <a:spcPts val="0"/>
              </a:spcBef>
              <a:spcAft>
                <a:spcPts val="0"/>
              </a:spcAft>
              <a:buClr>
                <a:schemeClr val="accent4"/>
              </a:buClr>
              <a:buSzPts val="2200"/>
              <a:buFont typeface="Arial"/>
              <a:buChar char="•"/>
            </a:pPr>
            <a:r>
              <a:rPr lang="en-US" sz="2200" b="1">
                <a:solidFill>
                  <a:srgbClr val="1D1D1B"/>
                </a:solidFill>
              </a:rPr>
              <a:t>Een probleem in de klas identificeren en documenteren voor actieonderzoek </a:t>
            </a:r>
            <a:r>
              <a:rPr lang="en-US" sz="2200">
                <a:solidFill>
                  <a:srgbClr val="1D1D1B"/>
                </a:solidFill>
              </a:rPr>
              <a:t>om de onderwijspraktijk te verbeteren en de resultaten van het informaticaonderwijs te verbeteren.</a:t>
            </a:r>
            <a:endParaRPr sz="220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4"/>
          <p:cNvSpPr txBox="1"/>
          <p:nvPr>
            <p:ph type="body" idx="2"/>
          </p:nvPr>
        </p:nvSpPr>
        <p:spPr>
          <a:xfrm>
            <a:off x="345124" y="1148085"/>
            <a:ext cx="11087100" cy="5289300"/>
          </a:xfrm>
          <a:prstGeom prst="rect">
            <a:avLst/>
          </a:prstGeom>
          <a:noFill/>
          <a:ln>
            <a:noFill/>
          </a:ln>
        </p:spPr>
        <p:txBody>
          <a:bodyPr spcFirstLastPara="1" wrap="square" lIns="91425" tIns="45700" rIns="91425" bIns="45700" anchor="t" anchorCtr="0">
            <a:noAutofit/>
          </a:bodyPr>
          <a:lstStyle/>
          <a:p>
            <a:pPr marL="457200" lvl="0" indent="-368300" algn="l" rtl="0">
              <a:spcBef>
                <a:spcPts val="1000"/>
              </a:spcBef>
              <a:spcAft>
                <a:spcPts val="0"/>
              </a:spcAft>
              <a:buClr>
                <a:schemeClr val="dk1"/>
              </a:buClr>
              <a:buSzPts val="2200"/>
              <a:buChar char="●"/>
            </a:pPr>
            <a:r>
              <a:rPr lang="en-US" sz="2200">
                <a:solidFill>
                  <a:schemeClr val="dk1"/>
                </a:solidFill>
              </a:rPr>
              <a:t>Dia 1 - WP-titel</a:t>
            </a:r>
            <a:endParaRPr sz="2200">
              <a:solidFill>
                <a:schemeClr val="dk1"/>
              </a:solidFill>
            </a:endParaRPr>
          </a:p>
          <a:p>
            <a:pPr marL="457200" lvl="0" indent="-368300" algn="l" rtl="0">
              <a:spcBef>
                <a:spcPts val="1000"/>
              </a:spcBef>
              <a:spcAft>
                <a:spcPts val="0"/>
              </a:spcAft>
              <a:buClr>
                <a:schemeClr val="dk1"/>
              </a:buClr>
              <a:buSzPts val="2200"/>
              <a:buChar char="●"/>
            </a:pPr>
            <a:r>
              <a:rPr lang="en-US" sz="2200">
                <a:solidFill>
                  <a:schemeClr val="dk1"/>
                </a:solidFill>
              </a:rPr>
              <a:t>Dia 2 - Titel unit</a:t>
            </a:r>
            <a:endParaRPr sz="2200">
              <a:solidFill>
                <a:schemeClr val="dk1"/>
              </a:solidFill>
            </a:endParaRPr>
          </a:p>
          <a:p>
            <a:pPr marL="457200" lvl="0" indent="-368300" algn="l" rtl="0">
              <a:spcBef>
                <a:spcPts val="1000"/>
              </a:spcBef>
              <a:spcAft>
                <a:spcPts val="0"/>
              </a:spcAft>
              <a:buClr>
                <a:schemeClr val="dk1"/>
              </a:buClr>
              <a:buSzPts val="2200"/>
              <a:buChar char="●"/>
            </a:pPr>
            <a:r>
              <a:rPr lang="en-US" sz="2200">
                <a:solidFill>
                  <a:schemeClr val="dk1"/>
                </a:solidFill>
              </a:rPr>
              <a:t>Dia 3 - Leerresultaten</a:t>
            </a:r>
            <a:endParaRPr sz="2200">
              <a:solidFill>
                <a:schemeClr val="dk1"/>
              </a:solidFill>
            </a:endParaRPr>
          </a:p>
          <a:p>
            <a:pPr marL="457200" lvl="0" indent="-368300" algn="l" rtl="0">
              <a:spcBef>
                <a:spcPts val="1000"/>
              </a:spcBef>
              <a:spcAft>
                <a:spcPts val="0"/>
              </a:spcAft>
              <a:buClr>
                <a:schemeClr val="dk1"/>
              </a:buClr>
              <a:buSzPts val="2200"/>
              <a:buChar char="●"/>
            </a:pPr>
            <a:r>
              <a:rPr lang="en-US" sz="2200">
                <a:solidFill>
                  <a:schemeClr val="dk1"/>
                </a:solidFill>
              </a:rPr>
              <a:t>Dia 4 - Inhoud </a:t>
            </a:r>
            <a:endParaRPr sz="2200">
              <a:solidFill>
                <a:schemeClr val="dk1"/>
              </a:solidFill>
            </a:endParaRPr>
          </a:p>
          <a:p>
            <a:pPr marL="457200" lvl="0" indent="-368300" algn="l" rtl="0">
              <a:spcBef>
                <a:spcPts val="1000"/>
              </a:spcBef>
              <a:spcAft>
                <a:spcPts val="0"/>
              </a:spcAft>
              <a:buClr>
                <a:schemeClr val="dk1"/>
              </a:buClr>
              <a:buSzPts val="2200"/>
              <a:buChar char="●"/>
            </a:pPr>
            <a:r>
              <a:rPr lang="en-US" sz="2200">
                <a:solidFill>
                  <a:schemeClr val="dk1"/>
                </a:solidFill>
              </a:rPr>
              <a:t>Dia's 5-10 - </a:t>
            </a:r>
            <a:r>
              <a:rPr lang="en-US" sz="2200">
                <a:solidFill>
                  <a:schemeClr val="dk1"/>
                </a:solidFill>
              </a:rPr>
              <a:t>Inleiding - Wat is actieonderzoek?</a:t>
            </a:r>
            <a:endParaRPr sz="2200">
              <a:solidFill>
                <a:schemeClr val="dk1"/>
              </a:solidFill>
            </a:endParaRPr>
          </a:p>
          <a:p>
            <a:pPr marL="457200" lvl="0" indent="-368300" algn="l" rtl="0">
              <a:spcBef>
                <a:spcPts val="1000"/>
              </a:spcBef>
              <a:spcAft>
                <a:spcPts val="0"/>
              </a:spcAft>
              <a:buClr>
                <a:schemeClr val="dk2"/>
              </a:buClr>
              <a:buSzPts val="2200"/>
              <a:buChar char="●"/>
            </a:pPr>
            <a:r>
              <a:rPr lang="en-US" sz="2200">
                <a:solidFill>
                  <a:schemeClr val="dk2"/>
                </a:solidFill>
              </a:rPr>
              <a:t>Dia 11 - </a:t>
            </a:r>
            <a:r>
              <a:rPr lang="en-US" sz="2200">
                <a:solidFill>
                  <a:schemeClr val="dk2"/>
                </a:solidFill>
              </a:rPr>
              <a:t>Identificeren - Uitdagingen voor de klas in kaart brengen</a:t>
            </a:r>
            <a:endParaRPr sz="2200">
              <a:solidFill>
                <a:schemeClr val="dk2"/>
              </a:solidFill>
            </a:endParaRPr>
          </a:p>
          <a:p>
            <a:pPr marL="457200" lvl="0" indent="-368300" algn="l" rtl="0">
              <a:spcBef>
                <a:spcPts val="1000"/>
              </a:spcBef>
              <a:spcAft>
                <a:spcPts val="0"/>
              </a:spcAft>
              <a:buClr>
                <a:schemeClr val="dk2"/>
              </a:buClr>
              <a:buSzPts val="2200"/>
              <a:buChar char="●"/>
            </a:pPr>
            <a:r>
              <a:rPr lang="en-US" sz="2200">
                <a:solidFill>
                  <a:schemeClr val="dk2"/>
                </a:solidFill>
              </a:rPr>
              <a:t>Dia 12 - </a:t>
            </a:r>
            <a:r>
              <a:rPr lang="en-US" sz="2200">
                <a:solidFill>
                  <a:schemeClr val="dk1"/>
                </a:solidFill>
              </a:rPr>
              <a:t>Brainstormen over de uitdagingen in je klas - Activiteit #2</a:t>
            </a:r>
            <a:endParaRPr sz="2200">
              <a:solidFill>
                <a:schemeClr val="dk2"/>
              </a:solidFill>
            </a:endParaRPr>
          </a:p>
          <a:p>
            <a:pPr marL="457200" lvl="0" indent="-368300" algn="l" rtl="0">
              <a:spcBef>
                <a:spcPts val="1000"/>
              </a:spcBef>
              <a:spcAft>
                <a:spcPts val="0"/>
              </a:spcAft>
              <a:buClr>
                <a:schemeClr val="dk2"/>
              </a:buClr>
              <a:buSzPts val="2200"/>
              <a:buChar char="●"/>
            </a:pPr>
            <a:r>
              <a:rPr lang="en-US" sz="2200">
                <a:solidFill>
                  <a:schemeClr val="dk2"/>
                </a:solidFill>
              </a:rPr>
              <a:t>Dia 13 - </a:t>
            </a:r>
            <a:r>
              <a:rPr lang="en-US" sz="2200">
                <a:solidFill>
                  <a:schemeClr val="dk1"/>
                </a:solidFill>
              </a:rPr>
              <a:t>Reflecteren over de geïdentificeerde uitdagingen - Activiteit #3</a:t>
            </a:r>
            <a:endParaRPr sz="2200">
              <a:solidFill>
                <a:schemeClr val="dk2"/>
              </a:solidFill>
            </a:endParaRPr>
          </a:p>
          <a:p>
            <a:pPr marL="457200" lvl="0" indent="-368300" algn="l" rtl="0">
              <a:spcBef>
                <a:spcPts val="1000"/>
              </a:spcBef>
              <a:spcAft>
                <a:spcPts val="0"/>
              </a:spcAft>
              <a:buClr>
                <a:schemeClr val="dk2"/>
              </a:buClr>
              <a:buSzPts val="2200"/>
              <a:buChar char="●"/>
            </a:pPr>
            <a:r>
              <a:rPr lang="en-US" sz="2200">
                <a:solidFill>
                  <a:schemeClr val="dk2"/>
                </a:solidFill>
              </a:rPr>
              <a:t>Dia's 14-16 - </a:t>
            </a:r>
            <a:r>
              <a:rPr lang="en-US" sz="2200">
                <a:solidFill>
                  <a:schemeClr val="dk1"/>
                </a:solidFill>
              </a:rPr>
              <a:t>Stel een slotvraag op als leidraad voor je actieonderzoek - Activiteit #4</a:t>
            </a:r>
            <a:endParaRPr sz="2200">
              <a:solidFill>
                <a:schemeClr val="dk2"/>
              </a:solidFill>
            </a:endParaRPr>
          </a:p>
          <a:p>
            <a:pPr marL="457200" lvl="0" indent="-368300" algn="l" rtl="0">
              <a:spcBef>
                <a:spcPts val="1000"/>
              </a:spcBef>
              <a:spcAft>
                <a:spcPts val="0"/>
              </a:spcAft>
              <a:buClr>
                <a:schemeClr val="dk2"/>
              </a:buClr>
              <a:buSzPts val="2200"/>
              <a:buChar char="●"/>
            </a:pPr>
            <a:r>
              <a:rPr lang="en-US" sz="2200">
                <a:solidFill>
                  <a:schemeClr val="dk2"/>
                </a:solidFill>
              </a:rPr>
              <a:t>Dia 17 - Reflectie en conclusies</a:t>
            </a:r>
            <a:endParaRPr sz="2200">
              <a:solidFill>
                <a:schemeClr val="dk2"/>
              </a:solidFill>
            </a:endParaRPr>
          </a:p>
          <a:p>
            <a:pPr marL="457200" lvl="0" indent="-368300" algn="l" rtl="0">
              <a:spcBef>
                <a:spcPts val="1000"/>
              </a:spcBef>
              <a:spcAft>
                <a:spcPts val="0"/>
              </a:spcAft>
              <a:buClr>
                <a:schemeClr val="dk2"/>
              </a:buClr>
              <a:buSzPts val="2200"/>
              <a:buChar char="●"/>
            </a:pPr>
            <a:r>
              <a:rPr lang="en-US" sz="2200">
                <a:solidFill>
                  <a:schemeClr val="dk2"/>
                </a:solidFill>
              </a:rPr>
              <a:t>Dia 18 - Aanvullende bronnen</a:t>
            </a:r>
            <a:endParaRPr sz="2200">
              <a:solidFill>
                <a:schemeClr val="dk2"/>
              </a:solidFill>
            </a:endParaRPr>
          </a:p>
        </p:txBody>
      </p:sp>
      <p:sp>
        <p:nvSpPr>
          <p:cNvPr id="149" name="Google Shape;149;p4"/>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Inhoud</a:t>
            </a:r>
            <a:endParaRPr sz="28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4"/>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Inleiding - Wat is actieonderzoek?</a:t>
            </a:r>
            <a:endParaRPr sz="2800">
              <a:solidFill>
                <a:srgbClr val="FFFFFF"/>
              </a:solidFill>
            </a:endParaRPr>
          </a:p>
        </p:txBody>
      </p:sp>
      <p:sp>
        <p:nvSpPr>
          <p:cNvPr id="155" name="Google Shape;155;p24"/>
          <p:cNvSpPr txBox="1"/>
          <p:nvPr/>
        </p:nvSpPr>
        <p:spPr>
          <a:xfrm>
            <a:off x="363300" y="1462625"/>
            <a:ext cx="11465400" cy="588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200" b="1">
                <a:solidFill>
                  <a:schemeClr val="dk1"/>
                </a:solidFill>
                <a:latin typeface="Calibri"/>
                <a:ea typeface="Calibri"/>
                <a:cs typeface="Calibri"/>
                <a:sym typeface="Calibri"/>
              </a:rPr>
              <a:t>Stap 1: herinnering</a:t>
            </a:r>
            <a:endParaRPr sz="2200" b="1">
              <a:solidFill>
                <a:schemeClr val="dk1"/>
              </a:solidFill>
              <a:latin typeface="Calibri"/>
              <a:ea typeface="Calibri"/>
              <a:cs typeface="Calibri"/>
              <a:sym typeface="Calibri"/>
            </a:endParaRPr>
          </a:p>
          <a:p>
            <a:pPr marL="0" lvl="0" indent="0" algn="l" rtl="0">
              <a:spcBef>
                <a:spcPts val="0"/>
              </a:spcBef>
              <a:spcAft>
                <a:spcPts val="0"/>
              </a:spcAft>
              <a:buNone/>
            </a:pPr>
            <a:r>
              <a:rPr lang="en-US" sz="2200">
                <a:solidFill>
                  <a:schemeClr val="dk1"/>
                </a:solidFill>
                <a:latin typeface="Calibri"/>
                <a:ea typeface="Calibri"/>
                <a:cs typeface="Calibri"/>
                <a:sym typeface="Calibri"/>
              </a:rPr>
              <a:t>Denk aan een moment waarop je een probleem in de klas opmerkte, een verandering probeerde en resultaten zag. Noteer sleutelwoorden op je kaart.</a:t>
            </a:r>
            <a:endParaRPr sz="2200">
              <a:solidFill>
                <a:schemeClr val="dk1"/>
              </a:solidFill>
              <a:latin typeface="Calibri"/>
              <a:ea typeface="Calibri"/>
              <a:cs typeface="Calibri"/>
              <a:sym typeface="Calibri"/>
            </a:endParaRPr>
          </a:p>
          <a:p>
            <a:pPr marL="0" lvl="0" indent="0" algn="l" rtl="0">
              <a:spcBef>
                <a:spcPts val="0"/>
              </a:spcBef>
              <a:spcAft>
                <a:spcPts val="0"/>
              </a:spcAft>
              <a:buNone/>
            </a:pPr>
            <a:r>
              <a:t/>
            </a:r>
            <a:endParaRPr sz="2200">
              <a:solidFill>
                <a:schemeClr val="dk1"/>
              </a:solidFill>
              <a:latin typeface="Calibri"/>
              <a:ea typeface="Calibri"/>
              <a:cs typeface="Calibri"/>
              <a:sym typeface="Calibri"/>
            </a:endParaRPr>
          </a:p>
          <a:p>
            <a:pPr marL="0" lvl="0" indent="0" algn="l" rtl="0">
              <a:spcBef>
                <a:spcPts val="0"/>
              </a:spcBef>
              <a:spcAft>
                <a:spcPts val="0"/>
              </a:spcAft>
              <a:buNone/>
            </a:pPr>
            <a:r>
              <a:rPr lang="en-US" sz="2200" i="1">
                <a:solidFill>
                  <a:schemeClr val="dk1"/>
                </a:solidFill>
                <a:latin typeface="Calibri"/>
                <a:ea typeface="Calibri"/>
                <a:cs typeface="Calibri"/>
                <a:sym typeface="Calibri"/>
              </a:rPr>
              <a:t>Voorbeeld: "Merkte dat meisjes debuggen vermeden → koppelde hen als 'leiders' → zag meer pogingen."</a:t>
            </a:r>
            <a:endParaRPr sz="2200" i="1">
              <a:solidFill>
                <a:schemeClr val="dk1"/>
              </a:solidFill>
              <a:latin typeface="Calibri"/>
              <a:ea typeface="Calibri"/>
              <a:cs typeface="Calibri"/>
              <a:sym typeface="Calibri"/>
            </a:endParaRPr>
          </a:p>
          <a:p>
            <a:pPr marL="0" lvl="0" indent="0" algn="l" rtl="0">
              <a:spcBef>
                <a:spcPts val="0"/>
              </a:spcBef>
              <a:spcAft>
                <a:spcPts val="0"/>
              </a:spcAft>
              <a:buNone/>
            </a:pPr>
            <a:r>
              <a:t/>
            </a:r>
            <a:endParaRPr sz="2200" i="1">
              <a:solidFill>
                <a:schemeClr val="dk1"/>
              </a:solidFill>
              <a:latin typeface="Calibri"/>
              <a:ea typeface="Calibri"/>
              <a:cs typeface="Calibri"/>
              <a:sym typeface="Calibri"/>
            </a:endParaRPr>
          </a:p>
          <a:p>
            <a:pPr marL="0" lvl="0" indent="0" algn="l" rtl="0">
              <a:spcBef>
                <a:spcPts val="0"/>
              </a:spcBef>
              <a:spcAft>
                <a:spcPts val="0"/>
              </a:spcAft>
              <a:buNone/>
            </a:pPr>
            <a:r>
              <a:rPr lang="en-US" sz="2200" b="1">
                <a:solidFill>
                  <a:schemeClr val="dk1"/>
                </a:solidFill>
                <a:latin typeface="Calibri"/>
                <a:ea typeface="Calibri"/>
                <a:cs typeface="Calibri"/>
                <a:sym typeface="Calibri"/>
              </a:rPr>
              <a:t>Stap 2: koppelen &amp; vergelijken</a:t>
            </a:r>
            <a:endParaRPr sz="2200" b="1">
              <a:solidFill>
                <a:schemeClr val="dk1"/>
              </a:solidFill>
              <a:latin typeface="Calibri"/>
              <a:ea typeface="Calibri"/>
              <a:cs typeface="Calibri"/>
              <a:sym typeface="Calibri"/>
            </a:endParaRPr>
          </a:p>
          <a:p>
            <a:pPr marL="0" lvl="0" indent="0" algn="l" rtl="0">
              <a:spcBef>
                <a:spcPts val="0"/>
              </a:spcBef>
              <a:spcAft>
                <a:spcPts val="0"/>
              </a:spcAft>
              <a:buNone/>
            </a:pPr>
            <a:r>
              <a:rPr lang="en-US" sz="2200">
                <a:solidFill>
                  <a:schemeClr val="dk1"/>
                </a:solidFill>
                <a:latin typeface="Calibri"/>
                <a:ea typeface="Calibri"/>
                <a:cs typeface="Calibri"/>
                <a:sym typeface="Calibri"/>
              </a:rPr>
              <a:t>Deel de verhalen in tweetallen aan de hand van de volgende leidende vragen:</a:t>
            </a:r>
            <a:endParaRPr sz="2200">
              <a:solidFill>
                <a:schemeClr val="dk1"/>
              </a:solidFill>
              <a:latin typeface="Calibri"/>
              <a:ea typeface="Calibri"/>
              <a:cs typeface="Calibri"/>
              <a:sym typeface="Calibri"/>
            </a:endParaRPr>
          </a:p>
          <a:p>
            <a:pPr marL="457200" lvl="0" indent="-368300" algn="l" rtl="0">
              <a:spcBef>
                <a:spcPts val="0"/>
              </a:spcBef>
              <a:spcAft>
                <a:spcPts val="0"/>
              </a:spcAft>
              <a:buClr>
                <a:schemeClr val="dk1"/>
              </a:buClr>
              <a:buSzPts val="2200"/>
              <a:buFont typeface="Calibri"/>
              <a:buChar char="-"/>
            </a:pPr>
            <a:r>
              <a:rPr lang="en-US" sz="2200" i="1">
                <a:solidFill>
                  <a:schemeClr val="dk1"/>
                </a:solidFill>
                <a:latin typeface="Calibri"/>
                <a:ea typeface="Calibri"/>
                <a:cs typeface="Calibri"/>
                <a:sym typeface="Calibri"/>
              </a:rPr>
              <a:t>Hoe heb je het probleem geïdentificeerd?</a:t>
            </a:r>
            <a:endParaRPr sz="2200" i="1">
              <a:solidFill>
                <a:schemeClr val="dk1"/>
              </a:solidFill>
              <a:latin typeface="Calibri"/>
              <a:ea typeface="Calibri"/>
              <a:cs typeface="Calibri"/>
              <a:sym typeface="Calibri"/>
            </a:endParaRPr>
          </a:p>
          <a:p>
            <a:pPr marL="457200" lvl="0" indent="-368300" algn="l" rtl="0">
              <a:spcBef>
                <a:spcPts val="0"/>
              </a:spcBef>
              <a:spcAft>
                <a:spcPts val="0"/>
              </a:spcAft>
              <a:buClr>
                <a:schemeClr val="dk1"/>
              </a:buClr>
              <a:buSzPts val="2200"/>
              <a:buFont typeface="Calibri"/>
              <a:buChar char="-"/>
            </a:pPr>
            <a:r>
              <a:rPr lang="en-US" sz="2200" i="1">
                <a:solidFill>
                  <a:schemeClr val="dk1"/>
                </a:solidFill>
                <a:latin typeface="Calibri"/>
                <a:ea typeface="Calibri"/>
                <a:cs typeface="Calibri"/>
                <a:sym typeface="Calibri"/>
              </a:rPr>
              <a:t>Hoe zag je verandering eruit?</a:t>
            </a:r>
            <a:endParaRPr sz="2200" i="1">
              <a:solidFill>
                <a:schemeClr val="dk1"/>
              </a:solidFill>
              <a:latin typeface="Calibri"/>
              <a:ea typeface="Calibri"/>
              <a:cs typeface="Calibri"/>
              <a:sym typeface="Calibri"/>
            </a:endParaRPr>
          </a:p>
          <a:p>
            <a:pPr marL="457200" lvl="0" indent="-368300" algn="l" rtl="0">
              <a:spcBef>
                <a:spcPts val="0"/>
              </a:spcBef>
              <a:spcAft>
                <a:spcPts val="0"/>
              </a:spcAft>
              <a:buClr>
                <a:schemeClr val="dk1"/>
              </a:buClr>
              <a:buSzPts val="2200"/>
              <a:buFont typeface="Calibri"/>
              <a:buChar char="-"/>
            </a:pPr>
            <a:r>
              <a:rPr lang="en-US" sz="2200" i="1">
                <a:solidFill>
                  <a:schemeClr val="dk1"/>
                </a:solidFill>
                <a:latin typeface="Calibri"/>
                <a:ea typeface="Calibri"/>
                <a:cs typeface="Calibri"/>
                <a:sym typeface="Calibri"/>
              </a:rPr>
              <a:t>Hoe wist je dat het werkte of niet?</a:t>
            </a:r>
            <a:endParaRPr sz="2200" i="1">
              <a:solidFill>
                <a:schemeClr val="dk1"/>
              </a:solidFill>
              <a:latin typeface="Calibri"/>
              <a:ea typeface="Calibri"/>
              <a:cs typeface="Calibri"/>
              <a:sym typeface="Calibri"/>
            </a:endParaRPr>
          </a:p>
          <a:p>
            <a:pPr marL="0" lvl="0" indent="0" algn="l" rtl="0">
              <a:spcBef>
                <a:spcPts val="0"/>
              </a:spcBef>
              <a:spcAft>
                <a:spcPts val="0"/>
              </a:spcAft>
              <a:buNone/>
            </a:pPr>
            <a:r>
              <a:t/>
            </a:r>
            <a:endParaRPr sz="2200" i="1">
              <a:solidFill>
                <a:schemeClr val="dk1"/>
              </a:solidFill>
              <a:latin typeface="Calibri"/>
              <a:ea typeface="Calibri"/>
              <a:cs typeface="Calibri"/>
              <a:sym typeface="Calibri"/>
            </a:endParaRPr>
          </a:p>
          <a:p>
            <a:pPr marL="0" lvl="0" indent="0" algn="l" rtl="0">
              <a:spcBef>
                <a:spcPts val="0"/>
              </a:spcBef>
              <a:spcAft>
                <a:spcPts val="0"/>
              </a:spcAft>
              <a:buNone/>
            </a:pPr>
            <a:r>
              <a:rPr lang="en-US" sz="2200" b="1">
                <a:solidFill>
                  <a:schemeClr val="dk1"/>
                </a:solidFill>
                <a:latin typeface="Calibri"/>
                <a:ea typeface="Calibri"/>
                <a:cs typeface="Calibri"/>
                <a:sym typeface="Calibri"/>
              </a:rPr>
              <a:t>Stap 3: samen actieonderzoek definiëren</a:t>
            </a:r>
            <a:endParaRPr sz="2200" b="1">
              <a:solidFill>
                <a:schemeClr val="dk1"/>
              </a:solidFill>
              <a:latin typeface="Calibri"/>
              <a:ea typeface="Calibri"/>
              <a:cs typeface="Calibri"/>
              <a:sym typeface="Calibri"/>
            </a:endParaRPr>
          </a:p>
          <a:p>
            <a:pPr marL="0" lvl="0" indent="0" algn="l" rtl="0">
              <a:spcBef>
                <a:spcPts val="0"/>
              </a:spcBef>
              <a:spcAft>
                <a:spcPts val="0"/>
              </a:spcAft>
              <a:buNone/>
            </a:pPr>
            <a:r>
              <a:t/>
            </a:r>
            <a:endParaRPr sz="2200" b="1">
              <a:solidFill>
                <a:srgbClr val="404040"/>
              </a:solidFill>
              <a:latin typeface="Calibri"/>
              <a:ea typeface="Calibri"/>
              <a:cs typeface="Calibri"/>
              <a:sym typeface="Calibri"/>
            </a:endParaRPr>
          </a:p>
        </p:txBody>
      </p:sp>
      <p:sp>
        <p:nvSpPr>
          <p:cNvPr id="156" name="Google Shape;156;p24"/>
          <p:cNvSpPr txBox="1"/>
          <p:nvPr>
            <p:ph type="body" idx="1"/>
          </p:nvPr>
        </p:nvSpPr>
        <p:spPr>
          <a:xfrm>
            <a:off x="123745"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Activiteit #1: Wat is jouw veranderingsverhaal?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3466ad0f535_1_0"/>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Inleiding - Wat is actieonderzoek?</a:t>
            </a:r>
            <a:endParaRPr sz="2800">
              <a:solidFill>
                <a:srgbClr val="FFFFFF"/>
              </a:solidFill>
            </a:endParaRPr>
          </a:p>
        </p:txBody>
      </p:sp>
      <p:sp>
        <p:nvSpPr>
          <p:cNvPr id="162" name="Google Shape;162;g3466ad0f535_1_0"/>
          <p:cNvSpPr txBox="1"/>
          <p:nvPr>
            <p:ph type="body" idx="2"/>
          </p:nvPr>
        </p:nvSpPr>
        <p:spPr>
          <a:xfrm>
            <a:off x="0" y="1462699"/>
            <a:ext cx="11789100" cy="5661000"/>
          </a:xfrm>
          <a:prstGeom prst="rect">
            <a:avLst/>
          </a:prstGeom>
          <a:noFill/>
          <a:ln>
            <a:noFill/>
          </a:ln>
        </p:spPr>
        <p:txBody>
          <a:bodyPr spcFirstLastPara="1" wrap="square" lIns="91425" tIns="45700" rIns="91425" bIns="45700" anchor="t" anchorCtr="0">
            <a:noAutofit/>
          </a:bodyPr>
          <a:lstStyle/>
          <a:p>
            <a:pPr marL="0" lvl="0" indent="0" algn="ctr" rtl="0">
              <a:spcBef>
                <a:spcPts val="1000"/>
              </a:spcBef>
              <a:spcAft>
                <a:spcPts val="0"/>
              </a:spcAft>
              <a:buNone/>
            </a:pPr>
            <a:r>
              <a:rPr lang="en-US" sz="2200">
                <a:solidFill>
                  <a:schemeClr val="dk1"/>
                </a:solidFill>
              </a:rPr>
              <a:t>"Een onderzoek gedaan </a:t>
            </a:r>
            <a:r>
              <a:rPr lang="en-US" sz="2200" b="1" i="1">
                <a:solidFill>
                  <a:schemeClr val="dk1"/>
                </a:solidFill>
              </a:rPr>
              <a:t>door </a:t>
            </a:r>
            <a:r>
              <a:rPr lang="en-US" sz="2200">
                <a:solidFill>
                  <a:schemeClr val="dk1"/>
                </a:solidFill>
              </a:rPr>
              <a:t>leerkrachten, </a:t>
            </a:r>
            <a:r>
              <a:rPr lang="en-US" sz="2200" b="1" i="1">
                <a:solidFill>
                  <a:schemeClr val="dk1"/>
                </a:solidFill>
              </a:rPr>
              <a:t>voor </a:t>
            </a:r>
            <a:r>
              <a:rPr lang="en-US" sz="2200">
                <a:solidFill>
                  <a:schemeClr val="dk1"/>
                </a:solidFill>
              </a:rPr>
              <a:t>hun klas".</a:t>
            </a:r>
            <a:endParaRPr sz="2200">
              <a:solidFill>
                <a:srgbClr val="1D1D1B"/>
              </a:solidFill>
            </a:endParaRPr>
          </a:p>
          <a:p>
            <a:pPr marL="457200" lvl="0" indent="0" algn="l" rtl="0">
              <a:lnSpc>
                <a:spcPct val="90000"/>
              </a:lnSpc>
              <a:spcBef>
                <a:spcPts val="1000"/>
              </a:spcBef>
              <a:spcAft>
                <a:spcPts val="0"/>
              </a:spcAft>
              <a:buNone/>
            </a:pPr>
            <a:r>
              <a:rPr lang="en-US" sz="2200" b="1">
                <a:solidFill>
                  <a:srgbClr val="1D1D1B"/>
                </a:solidFill>
              </a:rPr>
              <a:t>Actieonderzoek </a:t>
            </a:r>
            <a:r>
              <a:rPr lang="en-US" sz="2200">
                <a:solidFill>
                  <a:srgbClr val="1D1D1B"/>
                </a:solidFill>
              </a:rPr>
              <a:t>als methodologie voor leerkrachten om medescheppers te worden van veranderingen in hun klaslokalen. </a:t>
            </a:r>
            <a:endParaRPr sz="2200">
              <a:solidFill>
                <a:srgbClr val="1D1D1B"/>
              </a:solidFill>
            </a:endParaRPr>
          </a:p>
          <a:p>
            <a:pPr marL="457200" lvl="0" indent="0" algn="l" rtl="0">
              <a:lnSpc>
                <a:spcPct val="90000"/>
              </a:lnSpc>
              <a:spcBef>
                <a:spcPts val="1000"/>
              </a:spcBef>
              <a:spcAft>
                <a:spcPts val="0"/>
              </a:spcAft>
              <a:buNone/>
            </a:pPr>
            <a:r>
              <a:rPr lang="en-US" sz="2200" i="1">
                <a:solidFill>
                  <a:srgbClr val="1D1D1B"/>
                </a:solidFill>
              </a:rPr>
              <a:t>Actieonderzoek </a:t>
            </a:r>
            <a:r>
              <a:rPr lang="en-US" sz="2200">
                <a:solidFill>
                  <a:schemeClr val="dk1"/>
                </a:solidFill>
              </a:rPr>
              <a:t>wordt gedefinieerd als een </a:t>
            </a:r>
            <a:r>
              <a:rPr lang="en-US" sz="2200" b="1">
                <a:solidFill>
                  <a:schemeClr val="dk1"/>
                </a:solidFill>
              </a:rPr>
              <a:t>onderzoek dat wordt uitgevoerd door leerkrachten in hun eigen omgeving </a:t>
            </a:r>
            <a:r>
              <a:rPr lang="en-US" sz="2200">
                <a:solidFill>
                  <a:schemeClr val="dk1"/>
                </a:solidFill>
              </a:rPr>
              <a:t>om hun praktijk vooruit te helpen en het leren van hun leerlingen te verbeteren (Metler, 2019).[1] Het is een </a:t>
            </a:r>
            <a:r>
              <a:rPr lang="en-US" sz="2200" b="1">
                <a:solidFill>
                  <a:schemeClr val="dk1"/>
                </a:solidFill>
              </a:rPr>
              <a:t>reflectief</a:t>
            </a:r>
            <a:r>
              <a:rPr lang="en-US" sz="2200">
                <a:solidFill>
                  <a:schemeClr val="dk1"/>
                </a:solidFill>
              </a:rPr>
              <a:t>, </a:t>
            </a:r>
            <a:r>
              <a:rPr lang="en-US" sz="2200" b="1">
                <a:solidFill>
                  <a:schemeClr val="dk1"/>
                </a:solidFill>
              </a:rPr>
              <a:t>iteratief </a:t>
            </a:r>
            <a:r>
              <a:rPr lang="en-US" sz="2200" b="1">
                <a:solidFill>
                  <a:schemeClr val="dk1"/>
                </a:solidFill>
              </a:rPr>
              <a:t>proces </a:t>
            </a:r>
            <a:r>
              <a:rPr lang="en-US" sz="2200">
                <a:solidFill>
                  <a:schemeClr val="dk1"/>
                </a:solidFill>
              </a:rPr>
              <a:t>waarin leerkrachten uitdagingen in de klas onderzoeken, oplossingen implementeren en de impact beoordelen van de oplossingen die ze hebben geïmplementeerd.</a:t>
            </a:r>
            <a:endParaRPr sz="2200">
              <a:solidFill>
                <a:schemeClr val="dk1"/>
              </a:solidFill>
            </a:endParaRPr>
          </a:p>
          <a:p>
            <a:pPr marL="457200" lvl="0" indent="0" algn="l" rtl="0">
              <a:lnSpc>
                <a:spcPct val="90000"/>
              </a:lnSpc>
              <a:spcBef>
                <a:spcPts val="1000"/>
              </a:spcBef>
              <a:spcAft>
                <a:spcPts val="0"/>
              </a:spcAft>
              <a:buNone/>
            </a:pPr>
            <a:r>
              <a:t/>
            </a:r>
            <a:endParaRPr sz="2200">
              <a:solidFill>
                <a:schemeClr val="dk1"/>
              </a:solidFill>
            </a:endParaRPr>
          </a:p>
          <a:p>
            <a:pPr marL="457200" lvl="0" indent="0" algn="l" rtl="0">
              <a:lnSpc>
                <a:spcPct val="90000"/>
              </a:lnSpc>
              <a:spcBef>
                <a:spcPts val="1000"/>
              </a:spcBef>
              <a:spcAft>
                <a:spcPts val="0"/>
              </a:spcAft>
              <a:buNone/>
            </a:pPr>
            <a:r>
              <a:t/>
            </a:r>
            <a:endParaRPr sz="2200">
              <a:solidFill>
                <a:schemeClr val="dk1"/>
              </a:solidFill>
            </a:endParaRPr>
          </a:p>
          <a:p>
            <a:pPr marL="457200" lvl="0" indent="0" algn="l" rtl="0">
              <a:lnSpc>
                <a:spcPct val="90000"/>
              </a:lnSpc>
              <a:spcBef>
                <a:spcPts val="1000"/>
              </a:spcBef>
              <a:spcAft>
                <a:spcPts val="0"/>
              </a:spcAft>
              <a:buNone/>
            </a:pPr>
            <a:r>
              <a:t/>
            </a:r>
            <a:endParaRPr sz="2200">
              <a:solidFill>
                <a:schemeClr val="dk1"/>
              </a:solidFill>
            </a:endParaRPr>
          </a:p>
          <a:p>
            <a:pPr marL="457200" lvl="0" indent="0" algn="l" rtl="0">
              <a:lnSpc>
                <a:spcPct val="90000"/>
              </a:lnSpc>
              <a:spcBef>
                <a:spcPts val="1000"/>
              </a:spcBef>
              <a:spcAft>
                <a:spcPts val="0"/>
              </a:spcAft>
              <a:buNone/>
            </a:pPr>
            <a:r>
              <a:t/>
            </a:r>
            <a:endParaRPr sz="2200">
              <a:solidFill>
                <a:schemeClr val="dk1"/>
              </a:solidFill>
            </a:endParaRPr>
          </a:p>
          <a:p>
            <a:pPr marL="457200" lvl="0" indent="0" algn="l" rtl="0">
              <a:lnSpc>
                <a:spcPct val="90000"/>
              </a:lnSpc>
              <a:spcBef>
                <a:spcPts val="1000"/>
              </a:spcBef>
              <a:spcAft>
                <a:spcPts val="0"/>
              </a:spcAft>
              <a:buNone/>
            </a:pPr>
            <a:r>
              <a:t/>
            </a:r>
            <a:endParaRPr sz="2200">
              <a:solidFill>
                <a:schemeClr val="dk1"/>
              </a:solidFill>
            </a:endParaRPr>
          </a:p>
          <a:p>
            <a:pPr marL="0" lvl="0" indent="0" algn="l" rtl="0">
              <a:spcBef>
                <a:spcPts val="1000"/>
              </a:spcBef>
              <a:spcAft>
                <a:spcPts val="0"/>
              </a:spcAft>
              <a:buNone/>
            </a:pPr>
            <a:r>
              <a:t/>
            </a:r>
            <a:endParaRPr sz="1100">
              <a:solidFill>
                <a:srgbClr val="000000"/>
              </a:solidFill>
              <a:latin typeface="Arial"/>
              <a:ea typeface="Arial"/>
              <a:cs typeface="Arial"/>
              <a:sym typeface="Arial"/>
            </a:endParaRPr>
          </a:p>
          <a:p>
            <a:pPr marL="0" lvl="0" indent="0" algn="l" rtl="0">
              <a:spcBef>
                <a:spcPts val="1000"/>
              </a:spcBef>
              <a:spcAft>
                <a:spcPts val="0"/>
              </a:spcAft>
              <a:buNone/>
            </a:pPr>
            <a:r>
              <a:t/>
            </a:r>
            <a:endParaRPr sz="1100">
              <a:solidFill>
                <a:srgbClr val="000000"/>
              </a:solidFill>
              <a:latin typeface="Arial"/>
              <a:ea typeface="Arial"/>
              <a:cs typeface="Arial"/>
              <a:sym typeface="Arial"/>
            </a:endParaRPr>
          </a:p>
          <a:p>
            <a:pPr marL="0" lvl="0" indent="0" algn="l" rtl="0">
              <a:spcBef>
                <a:spcPts val="1000"/>
              </a:spcBef>
              <a:spcAft>
                <a:spcPts val="0"/>
              </a:spcAft>
              <a:buNone/>
            </a:pPr>
            <a:r>
              <a:rPr lang="en-US" sz="1000">
                <a:solidFill>
                  <a:srgbClr val="000000"/>
                </a:solidFill>
              </a:rPr>
              <a:t>[1] </a:t>
            </a:r>
            <a:r>
              <a:rPr lang="en-US" sz="1100">
                <a:solidFill>
                  <a:srgbClr val="000000"/>
                </a:solidFill>
                <a:latin typeface="Arial"/>
                <a:ea typeface="Arial"/>
                <a:cs typeface="Arial"/>
                <a:sym typeface="Arial"/>
              </a:rPr>
              <a:t>Mertler, C. A. (2019). Actieonderzoek: Improving schools and empowering educators (6th ed.). SAGE Publications. </a:t>
            </a:r>
            <a:r>
              <a:rPr lang="en-US" sz="1100" u="sng">
                <a:solidFill>
                  <a:schemeClr val="hlink"/>
                </a:solidFill>
                <a:latin typeface="Arial"/>
                <a:ea typeface="Arial"/>
                <a:cs typeface="Arial"/>
                <a:sym typeface="Arial"/>
                <a:hlinkClick r:id="rId4"/>
              </a:rPr>
              <a:t>https://books.google.it/books?id=aXyfDwAAQBAJ</a:t>
            </a:r>
            <a:endParaRPr sz="1100" u="sng">
              <a:solidFill>
                <a:schemeClr val="hlink"/>
              </a:solidFill>
              <a:latin typeface="Arial"/>
              <a:ea typeface="Arial"/>
              <a:cs typeface="Arial"/>
              <a:sym typeface="Arial"/>
            </a:endParaRPr>
          </a:p>
          <a:p>
            <a:pPr marL="0" lvl="0" indent="0" algn="l" rtl="0">
              <a:lnSpc>
                <a:spcPct val="90000"/>
              </a:lnSpc>
              <a:spcBef>
                <a:spcPts val="1000"/>
              </a:spcBef>
              <a:spcAft>
                <a:spcPts val="0"/>
              </a:spcAft>
              <a:buNone/>
            </a:pPr>
            <a:r>
              <a:t/>
            </a:r>
            <a:endParaRPr/>
          </a:p>
          <a:p>
            <a:pPr marL="457200" marR="0" lvl="0" indent="-228600" algn="l" rtl="0">
              <a:lnSpc>
                <a:spcPct val="90000"/>
              </a:lnSpc>
              <a:spcBef>
                <a:spcPts val="1000"/>
              </a:spcBef>
              <a:spcAft>
                <a:spcPts val="0"/>
              </a:spcAft>
              <a:buClr>
                <a:schemeClr val="accent4"/>
              </a:buClr>
              <a:buSzPts val="1800"/>
              <a:buFont typeface="Arial"/>
              <a:buNone/>
            </a:pPr>
            <a:br>
              <a:rPr lang="en-US"/>
            </a:br>
            <a:br>
              <a:rPr lang="en-US"/>
            </a:br>
            <a:endParaRPr/>
          </a:p>
        </p:txBody>
      </p:sp>
      <p:sp>
        <p:nvSpPr>
          <p:cNvPr id="163" name="Google Shape;163;g3466ad0f535_1_0"/>
          <p:cNvSpPr/>
          <p:nvPr/>
        </p:nvSpPr>
        <p:spPr>
          <a:xfrm>
            <a:off x="949250" y="4264500"/>
            <a:ext cx="4430100" cy="2162100"/>
          </a:xfrm>
          <a:prstGeom prst="roundRect">
            <a:avLst>
              <a:gd name="adj" fmla="val 16667"/>
            </a:avLst>
          </a:prstGeom>
          <a:solidFill>
            <a:srgbClr val="16C45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1371600" lvl="0" indent="0" algn="l" rtl="0">
              <a:spcBef>
                <a:spcPts val="0"/>
              </a:spcBef>
              <a:spcAft>
                <a:spcPts val="0"/>
              </a:spcAft>
              <a:buNone/>
            </a:pPr>
            <a:r>
              <a:rPr lang="en-US" sz="1800" b="1">
                <a:latin typeface="Calibri"/>
                <a:ea typeface="Calibri"/>
                <a:cs typeface="Calibri"/>
                <a:sym typeface="Calibri"/>
              </a:rPr>
              <a:t>Belang</a:t>
            </a:r>
            <a:endParaRPr sz="1800" b="1">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a:latin typeface="Calibri"/>
                <a:ea typeface="Calibri"/>
                <a:cs typeface="Calibri"/>
                <a:sym typeface="Calibri"/>
              </a:rPr>
              <a:t>Verbinden van theorie met praktijk</a:t>
            </a: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a:latin typeface="Calibri"/>
                <a:ea typeface="Calibri"/>
                <a:cs typeface="Calibri"/>
                <a:sym typeface="Calibri"/>
              </a:rPr>
              <a:t>Verbetering van de onderwijspraktijk</a:t>
            </a: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a:latin typeface="Calibri"/>
                <a:ea typeface="Calibri"/>
                <a:cs typeface="Calibri"/>
                <a:sym typeface="Calibri"/>
              </a:rPr>
              <a:t>Verbinding met schoolverbetering</a:t>
            </a: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a:latin typeface="Calibri"/>
                <a:ea typeface="Calibri"/>
                <a:cs typeface="Calibri"/>
                <a:sym typeface="Calibri"/>
              </a:rPr>
              <a:t>Empowerment van leraren</a:t>
            </a: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a:latin typeface="Calibri"/>
                <a:ea typeface="Calibri"/>
                <a:cs typeface="Calibri"/>
                <a:sym typeface="Calibri"/>
              </a:rPr>
              <a:t>Professionele groei</a:t>
            </a: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a:latin typeface="Calibri"/>
                <a:ea typeface="Calibri"/>
                <a:cs typeface="Calibri"/>
                <a:sym typeface="Calibri"/>
              </a:rPr>
              <a:t>Pleitbezorging voor sociale rechtvaardigheid</a:t>
            </a:r>
            <a:endParaRPr sz="1800">
              <a:latin typeface="Calibri"/>
              <a:ea typeface="Calibri"/>
              <a:cs typeface="Calibri"/>
              <a:sym typeface="Calibri"/>
            </a:endParaRPr>
          </a:p>
        </p:txBody>
      </p:sp>
      <p:sp>
        <p:nvSpPr>
          <p:cNvPr id="164" name="Google Shape;164;g3466ad0f535_1_0"/>
          <p:cNvSpPr/>
          <p:nvPr/>
        </p:nvSpPr>
        <p:spPr>
          <a:xfrm>
            <a:off x="6690975" y="4264500"/>
            <a:ext cx="4430100" cy="2162100"/>
          </a:xfrm>
          <a:prstGeom prst="roundRect">
            <a:avLst>
              <a:gd name="adj" fmla="val 16667"/>
            </a:avLst>
          </a:prstGeom>
          <a:solidFill>
            <a:srgbClr val="16C45B"/>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1371600" lvl="0" indent="0" algn="l" rtl="0">
              <a:spcBef>
                <a:spcPts val="0"/>
              </a:spcBef>
              <a:spcAft>
                <a:spcPts val="0"/>
              </a:spcAft>
              <a:buNone/>
            </a:pPr>
            <a:r>
              <a:rPr lang="en-US" sz="1800" b="1">
                <a:latin typeface="Calibri"/>
                <a:ea typeface="Calibri"/>
                <a:cs typeface="Calibri"/>
                <a:sym typeface="Calibri"/>
              </a:rPr>
              <a:t>Toepassingen</a:t>
            </a:r>
            <a:endParaRPr sz="1800" b="1">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a:latin typeface="Calibri"/>
                <a:ea typeface="Calibri"/>
                <a:cs typeface="Calibri"/>
                <a:sym typeface="Calibri"/>
              </a:rPr>
              <a:t>Problemen identificeren</a:t>
            </a: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a:latin typeface="Calibri"/>
                <a:ea typeface="Calibri"/>
                <a:cs typeface="Calibri"/>
                <a:sym typeface="Calibri"/>
              </a:rPr>
              <a:t>Oplossingen ontwikkelen en testen</a:t>
            </a: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a:latin typeface="Calibri"/>
                <a:ea typeface="Calibri"/>
                <a:cs typeface="Calibri"/>
                <a:sym typeface="Calibri"/>
              </a:rPr>
              <a:t>Voorbereidende leraren</a:t>
            </a:r>
            <a:endParaRPr sz="1800">
              <a:latin typeface="Calibri"/>
              <a:ea typeface="Calibri"/>
              <a:cs typeface="Calibri"/>
              <a:sym typeface="Calibri"/>
            </a:endParaRPr>
          </a:p>
          <a:p>
            <a:pPr marL="457200" lvl="0" indent="-342900" algn="l" rtl="0">
              <a:spcBef>
                <a:spcPts val="0"/>
              </a:spcBef>
              <a:spcAft>
                <a:spcPts val="0"/>
              </a:spcAft>
              <a:buSzPts val="1800"/>
              <a:buFont typeface="Calibri"/>
              <a:buChar char="●"/>
            </a:pPr>
            <a:r>
              <a:rPr lang="en-US" sz="1800">
                <a:latin typeface="Calibri"/>
                <a:ea typeface="Calibri"/>
                <a:cs typeface="Calibri"/>
                <a:sym typeface="Calibri"/>
              </a:rPr>
              <a:t>Professionele bijscholing</a:t>
            </a:r>
            <a:endParaRPr sz="1800">
              <a:latin typeface="Calibri"/>
              <a:ea typeface="Calibri"/>
              <a:cs typeface="Calibri"/>
              <a:sym typeface="Calibri"/>
            </a:endParaRPr>
          </a:p>
        </p:txBody>
      </p:sp>
      <p:sp>
        <p:nvSpPr>
          <p:cNvPr id="165" name="Google Shape;165;g3466ad0f535_1_0"/>
          <p:cNvSpPr txBox="1"/>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Definitie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343c85d3a64_0_6"/>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Inleiding - Wat is actieonderzoek?</a:t>
            </a:r>
            <a:endParaRPr sz="2800">
              <a:solidFill>
                <a:srgbClr val="FFFFFF"/>
              </a:solidFill>
            </a:endParaRPr>
          </a:p>
        </p:txBody>
      </p:sp>
      <p:pic>
        <p:nvPicPr>
          <p:cNvPr id="171" name="Google Shape;171;g343c85d3a64_0_6"/>
          <p:cNvPicPr preferRelativeResize="0"/>
          <p:nvPr/>
        </p:nvPicPr>
        <p:blipFill>
          <a:blip r:embed="rId3">
            <a:alphaModFix/>
          </a:blip>
          <a:stretch>
            <a:fillRect/>
          </a:stretch>
        </p:blipFill>
        <p:spPr>
          <a:xfrm>
            <a:off x="3410650" y="4745025"/>
            <a:ext cx="1526293" cy="1926950"/>
          </a:xfrm>
          <a:prstGeom prst="rect">
            <a:avLst/>
          </a:prstGeom>
          <a:noFill/>
          <a:ln>
            <a:noFill/>
          </a:ln>
        </p:spPr>
      </p:pic>
      <p:pic>
        <p:nvPicPr>
          <p:cNvPr id="172" name="Google Shape;172;g343c85d3a64_0_6"/>
          <p:cNvPicPr preferRelativeResize="0"/>
          <p:nvPr/>
        </p:nvPicPr>
        <p:blipFill>
          <a:blip r:embed="rId4">
            <a:alphaModFix/>
          </a:blip>
          <a:stretch>
            <a:fillRect/>
          </a:stretch>
        </p:blipFill>
        <p:spPr>
          <a:xfrm>
            <a:off x="422400" y="1502050"/>
            <a:ext cx="1284626" cy="1926950"/>
          </a:xfrm>
          <a:prstGeom prst="rect">
            <a:avLst/>
          </a:prstGeom>
          <a:noFill/>
          <a:ln>
            <a:noFill/>
          </a:ln>
        </p:spPr>
      </p:pic>
      <p:sp>
        <p:nvSpPr>
          <p:cNvPr id="173" name="Google Shape;173;g343c85d3a64_0_6"/>
          <p:cNvSpPr txBox="1"/>
          <p:nvPr/>
        </p:nvSpPr>
        <p:spPr>
          <a:xfrm>
            <a:off x="2005150" y="1618175"/>
            <a:ext cx="12846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t>Kurt Lewin</a:t>
            </a:r>
            <a:endParaRPr b="1"/>
          </a:p>
          <a:p>
            <a:pPr marL="0" lvl="0" indent="0" algn="l" rtl="0">
              <a:spcBef>
                <a:spcPts val="0"/>
              </a:spcBef>
              <a:spcAft>
                <a:spcPts val="0"/>
              </a:spcAft>
              <a:buNone/>
            </a:pPr>
            <a:r>
              <a:rPr lang="en-US"/>
              <a:t>bedacht het </a:t>
            </a:r>
            <a:r>
              <a:rPr lang="en-US"/>
              <a:t>model voor </a:t>
            </a:r>
            <a:r>
              <a:rPr lang="en-US"/>
              <a:t>"actieonderzoek</a:t>
            </a:r>
            <a:endParaRPr/>
          </a:p>
        </p:txBody>
      </p:sp>
      <p:pic>
        <p:nvPicPr>
          <p:cNvPr id="174" name="Google Shape;174;g343c85d3a64_0_6"/>
          <p:cNvPicPr preferRelativeResize="0"/>
          <p:nvPr/>
        </p:nvPicPr>
        <p:blipFill rotWithShape="1">
          <a:blip r:embed="rId5">
            <a:alphaModFix/>
          </a:blip>
          <a:srcRect l="0" t="13269" r="0" b="0"/>
          <a:stretch/>
        </p:blipFill>
        <p:spPr>
          <a:xfrm>
            <a:off x="5737900" y="797450"/>
            <a:ext cx="1526300" cy="2962201"/>
          </a:xfrm>
          <a:prstGeom prst="rect">
            <a:avLst/>
          </a:prstGeom>
          <a:noFill/>
          <a:ln>
            <a:noFill/>
          </a:ln>
        </p:spPr>
      </p:pic>
      <p:sp>
        <p:nvSpPr>
          <p:cNvPr id="175" name="Google Shape;175;g343c85d3a64_0_6"/>
          <p:cNvSpPr txBox="1"/>
          <p:nvPr/>
        </p:nvSpPr>
        <p:spPr>
          <a:xfrm>
            <a:off x="4350425" y="922750"/>
            <a:ext cx="15264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t>S. </a:t>
            </a:r>
            <a:r>
              <a:rPr lang="en-US" b="1"/>
              <a:t>Kemmis &amp; R. </a:t>
            </a:r>
            <a:r>
              <a:rPr lang="en-US" b="1"/>
              <a:t>Mctaggart</a:t>
            </a:r>
            <a:endParaRPr b="1"/>
          </a:p>
          <a:p>
            <a:pPr marL="0" lvl="0" indent="0" algn="l" rtl="0">
              <a:spcBef>
                <a:spcPts val="0"/>
              </a:spcBef>
              <a:spcAft>
                <a:spcPts val="0"/>
              </a:spcAft>
              <a:buNone/>
            </a:pPr>
            <a:r>
              <a:rPr lang="en-US"/>
              <a:t>AR als hulpmiddel voor</a:t>
            </a:r>
            <a:endParaRPr/>
          </a:p>
          <a:p>
            <a:pPr marL="0" lvl="0" indent="0" algn="l" rtl="0">
              <a:spcBef>
                <a:spcPts val="0"/>
              </a:spcBef>
              <a:spcAft>
                <a:spcPts val="0"/>
              </a:spcAft>
              <a:buNone/>
            </a:pPr>
            <a:r>
              <a:rPr lang="en-US"/>
              <a:t>door leerkrachten geleide schoolhervorming </a:t>
            </a:r>
            <a:endParaRPr/>
          </a:p>
        </p:txBody>
      </p:sp>
      <p:pic>
        <p:nvPicPr>
          <p:cNvPr id="176" name="Google Shape;176;g343c85d3a64_0_6"/>
          <p:cNvPicPr preferRelativeResize="0"/>
          <p:nvPr/>
        </p:nvPicPr>
        <p:blipFill>
          <a:blip r:embed="rId6">
            <a:alphaModFix/>
          </a:blip>
          <a:stretch>
            <a:fillRect/>
          </a:stretch>
        </p:blipFill>
        <p:spPr>
          <a:xfrm>
            <a:off x="10324048" y="1823050"/>
            <a:ext cx="1718426" cy="1459999"/>
          </a:xfrm>
          <a:prstGeom prst="rect">
            <a:avLst/>
          </a:prstGeom>
          <a:noFill/>
          <a:ln>
            <a:noFill/>
          </a:ln>
        </p:spPr>
      </p:pic>
      <p:sp>
        <p:nvSpPr>
          <p:cNvPr id="177" name="Google Shape;177;g343c85d3a64_0_6"/>
          <p:cNvSpPr txBox="1"/>
          <p:nvPr/>
        </p:nvSpPr>
        <p:spPr>
          <a:xfrm>
            <a:off x="1884250" y="4745025"/>
            <a:ext cx="15264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t>Paulo Freire</a:t>
            </a:r>
            <a:endParaRPr b="1"/>
          </a:p>
          <a:p>
            <a:pPr marL="0" lvl="0" indent="0" algn="l" rtl="0">
              <a:spcBef>
                <a:spcPts val="0"/>
              </a:spcBef>
              <a:spcAft>
                <a:spcPts val="0"/>
              </a:spcAft>
              <a:buNone/>
            </a:pPr>
            <a:r>
              <a:rPr lang="en-US"/>
              <a:t>Action Research toegepast op </a:t>
            </a:r>
            <a:r>
              <a:rPr lang="en-US"/>
              <a:t>sociale rechtvaardigheid, gemeenschappen als medeonderzoekers</a:t>
            </a:r>
            <a:endParaRPr/>
          </a:p>
        </p:txBody>
      </p:sp>
      <p:pic>
        <p:nvPicPr>
          <p:cNvPr id="178" name="Google Shape;178;g343c85d3a64_0_6"/>
          <p:cNvPicPr preferRelativeResize="0"/>
          <p:nvPr/>
        </p:nvPicPr>
        <p:blipFill>
          <a:blip r:embed="rId7">
            <a:alphaModFix/>
          </a:blip>
          <a:stretch>
            <a:fillRect/>
          </a:stretch>
        </p:blipFill>
        <p:spPr>
          <a:xfrm>
            <a:off x="123750" y="3592488"/>
            <a:ext cx="11944501" cy="949012"/>
          </a:xfrm>
          <a:prstGeom prst="rect">
            <a:avLst/>
          </a:prstGeom>
          <a:noFill/>
          <a:ln>
            <a:noFill/>
          </a:ln>
        </p:spPr>
      </p:pic>
      <p:sp>
        <p:nvSpPr>
          <p:cNvPr id="179" name="Google Shape;179;g343c85d3a64_0_6"/>
          <p:cNvSpPr txBox="1"/>
          <p:nvPr/>
        </p:nvSpPr>
        <p:spPr>
          <a:xfrm>
            <a:off x="8797650" y="1588350"/>
            <a:ext cx="1526400" cy="200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t>TINKER</a:t>
            </a:r>
            <a:endParaRPr b="1"/>
          </a:p>
          <a:p>
            <a:pPr marL="0" lvl="0" indent="0" algn="l" rtl="0">
              <a:spcBef>
                <a:spcPts val="0"/>
              </a:spcBef>
              <a:spcAft>
                <a:spcPts val="0"/>
              </a:spcAft>
              <a:buNone/>
            </a:pPr>
            <a:r>
              <a:rPr lang="en-US"/>
              <a:t>AR-cyclus in 5 stappen toegepast met een intersectionele lens om genderintegratie </a:t>
            </a:r>
            <a:r>
              <a:rPr lang="en-US"/>
              <a:t>in </a:t>
            </a:r>
            <a:r>
              <a:rPr lang="en-US"/>
              <a:t>informaticaonderwijs </a:t>
            </a:r>
            <a:r>
              <a:rPr lang="en-US"/>
              <a:t>te transformeren </a:t>
            </a:r>
            <a:endParaRPr/>
          </a:p>
        </p:txBody>
      </p:sp>
      <p:sp>
        <p:nvSpPr>
          <p:cNvPr id="180" name="Google Shape;180;g343c85d3a64_0_6"/>
          <p:cNvSpPr txBox="1"/>
          <p:nvPr/>
        </p:nvSpPr>
        <p:spPr>
          <a:xfrm>
            <a:off x="5876825" y="4861150"/>
            <a:ext cx="1284600" cy="16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t>Bridget Somekh</a:t>
            </a:r>
            <a:endParaRPr b="1"/>
          </a:p>
          <a:p>
            <a:pPr marL="0" lvl="0" indent="0" algn="l" rtl="0">
              <a:spcBef>
                <a:spcPts val="0"/>
              </a:spcBef>
              <a:spcAft>
                <a:spcPts val="0"/>
              </a:spcAft>
              <a:buNone/>
            </a:pPr>
            <a:r>
              <a:rPr lang="en-US"/>
              <a:t>pionierde met AR als middel om technologie in de klas te integreren</a:t>
            </a:r>
            <a:endParaRPr/>
          </a:p>
        </p:txBody>
      </p:sp>
      <p:pic>
        <p:nvPicPr>
          <p:cNvPr id="181" name="Google Shape;181;g343c85d3a64_0_6"/>
          <p:cNvPicPr preferRelativeResize="0"/>
          <p:nvPr/>
        </p:nvPicPr>
        <p:blipFill>
          <a:blip r:embed="rId8">
            <a:alphaModFix/>
          </a:blip>
          <a:stretch>
            <a:fillRect/>
          </a:stretch>
        </p:blipFill>
        <p:spPr>
          <a:xfrm>
            <a:off x="7222250" y="4677084"/>
            <a:ext cx="1284625" cy="1830591"/>
          </a:xfrm>
          <a:prstGeom prst="rect">
            <a:avLst/>
          </a:prstGeom>
          <a:noFill/>
          <a:ln>
            <a:noFill/>
          </a:ln>
        </p:spPr>
      </p:pic>
      <p:sp>
        <p:nvSpPr>
          <p:cNvPr id="182" name="Google Shape;182;g343c85d3a64_0_6"/>
          <p:cNvSpPr txBox="1"/>
          <p:nvPr>
            <p:ph type="body" idx="1"/>
          </p:nvPr>
        </p:nvSpPr>
        <p:spPr>
          <a:xfrm>
            <a:off x="97970"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Historisch overzicht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5"/>
          <p:cNvSpPr txBox="1"/>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Inleiding - Wat is actieonderzoek?</a:t>
            </a:r>
            <a:endParaRPr sz="2800" b="1">
              <a:solidFill>
                <a:srgbClr val="FFFFFF"/>
              </a:solidFill>
            </a:endParaRPr>
          </a:p>
        </p:txBody>
      </p:sp>
      <p:pic>
        <p:nvPicPr>
          <p:cNvPr id="188" name="Google Shape;188;p25" descr="Here's a short description of action research.&#10;&#10;TRANSCRIPT:&#10;&#10;Teaching is a craft. It's both an art and a science, which is why great teachers always experiment and make tons of mistakes. &#10;&#10;But how do you know what's actually working?&#10;&#10;One option is action research. &#10;&#10;Here you can identify a question or problem, test out a strategy, gather data, and determine if it works. &#10;&#10;The end result is something dynamic, innovative, and tied directly to your classroom. &#10;&#10;Action research dissolves the barrier between participants and researchers. In other words, the teacher actively participates in the situation while conducting the research. &#10;&#10;There are many action research frameworks, but they generally follow a similar process:&#10;&#10;You start out in phase one, planning for research.&#10;&#10;Phase One: Planning for Research&#10;It starts with an inquiry process, where you define a specific research question. It needs to be something you can actually test. Next, you conduct a literature review to gain a deeper understanding of the related research. &#10;&#10;Finally, you move into the design process, where you determine your data methods, consider ethical issues, get required permissions, create deadlines and set up systems. &#10;&#10;This is where you engage in multiple cycles of experimentation and data collection. Your data collection might include qualitative data, like observations, artifacts, and interviews or quantitative data like rubric scores, surveys, or achievement data.&#10;&#10;Phase Three: Analysis&#10;You will often start by organizing data with charts or graphs and looking for trends. You might also discuss it with peers, free write in a journal, or create a cluster map before eventually writing out your results. &#10;&#10;Phase Four: Conclusion&#10;This is often where you share your research with the world and reflect on your own practice. This will ultimately lead to new questions . . . and the cycle will continue again as you refine your craft as a better, more creative teacher." title="What is Action Research? A Visual Explanation.">
            <a:hlinkClick r:id="rId3"/>
          </p:cNvPr>
          <p:cNvPicPr preferRelativeResize="0"/>
          <p:nvPr/>
        </p:nvPicPr>
        <p:blipFill>
          <a:blip r:embed="rId4">
            <a:alphaModFix/>
          </a:blip>
          <a:stretch>
            <a:fillRect/>
          </a:stretch>
        </p:blipFill>
        <p:spPr>
          <a:xfrm>
            <a:off x="2059825" y="1567025"/>
            <a:ext cx="8118125" cy="4566450"/>
          </a:xfrm>
          <a:prstGeom prst="rect">
            <a:avLst/>
          </a:prstGeom>
          <a:noFill/>
          <a:ln>
            <a:noFill/>
          </a:ln>
        </p:spPr>
      </p:pic>
      <p:sp>
        <p:nvSpPr>
          <p:cNvPr id="189" name="Google Shape;189;p25"/>
          <p:cNvSpPr txBox="1"/>
          <p:nvPr/>
        </p:nvSpPr>
        <p:spPr>
          <a:xfrm>
            <a:off x="915975" y="6270850"/>
            <a:ext cx="10334100" cy="58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Wat is actieonderzoek? Een visuele uitleg. John Spencer</a:t>
            </a:r>
            <a:r>
              <a:rPr lang="en-US" u="sng">
                <a:solidFill>
                  <a:schemeClr val="hlink"/>
                </a:solidFill>
                <a:hlinkClick r:id="rId5"/>
              </a:rPr>
              <a:t>.</a:t>
            </a:r>
            <a:r>
              <a:rPr lang="en-US"/>
              <a:t>https://www.youtube.com/watch?v=Ov3F3pdhNkk. </a:t>
            </a:r>
            <a:r>
              <a:rPr lang="en-US" i="1"/>
              <a:t> </a:t>
            </a:r>
            <a:endParaRPr i="1"/>
          </a:p>
        </p:txBody>
      </p:sp>
      <p:sp>
        <p:nvSpPr>
          <p:cNvPr id="190" name="Google Shape;190;p25"/>
          <p:cNvSpPr txBox="1"/>
          <p:nvPr>
            <p:ph type="body" idx="1"/>
          </p:nvPr>
        </p:nvSpPr>
        <p:spPr>
          <a:xfrm>
            <a:off x="123745" y="85467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Video: Wat is actieonderzoek? </a:t>
            </a:r>
            <a:endParaRPr/>
          </a:p>
        </p:txBody>
      </p:sp>
    </p:spTree>
  </p:cSld>
  <p:clrMapOvr>
    <a:masterClrMapping/>
  </p:clrMapOvr>
  <p:timing>
    <p:tnLst>
      <p:par>
        <p:cTn dur="indefinite" restart="never" nodeType="tmRoot">
          <p:childTnLst>
            <p:seq concurrent="1" nextAc="seek">
              <p:cTn id="2" dur="indefinite" nodeType="mainSeq">
                <p:childTnLst>
                  <p:par>
                    <p:cTn fill="hold">
                      <p:stCondLst>
                        <p:cond delay="indefinite"/>
                      </p:stCondLst>
                      <p:childTnLst>
                        <p:par>
                          <p:cTn fill="hold">
                            <p:stCondLst>
                              <p:cond delay="0"/>
                            </p:stCondLst>
                            <p:childTnLst>
                              <p:par>
                                <p:cTn presetID="10" presetClass="entr" presetSubtype="0" fill="hold" nodeType="clickEffect">
                                  <p:stCondLst>
                                    <p:cond delay="0"/>
                                  </p:stCondLst>
                                  <p:childTnLst>
                                    <p:set>
                                      <p:cBhvr>
                                        <p:cTn dur="1" fill="hold">
                                          <p:stCondLst>
                                            <p:cond delay="0"/>
                                          </p:stCondLst>
                                        </p:cTn>
                                        <p:tgtEl>
                                          <p:spTgt spid="188"/>
                                        </p:tgtEl>
                                        <p:attrNameLst>
                                          <p:attrName>style.visibility</p:attrName>
                                        </p:attrNameLst>
                                      </p:cBhvr>
                                      <p:to>
                                        <p:strVal val="visible"/>
                                      </p:to>
                                    </p:set>
                                    <p:animEffect transition="in" filter="fade">
                                      <p:cBhvr>
                                        <p:cTn dur="1000"/>
                                        <p:tgtEl>
                                          <p:spTgt spid="1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3c85d3a64_0_29"/>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1200"/>
              </a:spcBef>
              <a:spcAft>
                <a:spcPts val="0"/>
              </a:spcAft>
              <a:buNone/>
            </a:pPr>
            <a:r>
              <a:rPr lang="en-US" sz="2200" b="1">
                <a:solidFill>
                  <a:srgbClr val="404040"/>
                </a:solidFill>
                <a:latin typeface="Calibri"/>
                <a:ea typeface="Calibri"/>
                <a:cs typeface="Calibri"/>
                <a:sym typeface="Calibri"/>
              </a:rPr>
              <a:t>1- </a:t>
            </a:r>
            <a:r>
              <a:rPr lang="en-US" sz="2200" b="1">
                <a:solidFill>
                  <a:srgbClr val="404040"/>
                </a:solidFill>
                <a:latin typeface="Calibri"/>
                <a:ea typeface="Calibri"/>
                <a:cs typeface="Calibri"/>
                <a:sym typeface="Calibri"/>
              </a:rPr>
              <a:t>Identificeren: </a:t>
            </a:r>
            <a:r>
              <a:rPr lang="en-US" sz="2200">
                <a:solidFill>
                  <a:srgbClr val="404040"/>
                </a:solidFill>
                <a:latin typeface="Calibri"/>
                <a:ea typeface="Calibri"/>
                <a:cs typeface="Calibri"/>
                <a:sym typeface="Calibri"/>
              </a:rPr>
              <a:t>het probleem identificeren of definiëren</a:t>
            </a:r>
            <a:endParaRPr sz="2200">
              <a:solidFill>
                <a:srgbClr val="404040"/>
              </a:solidFill>
              <a:latin typeface="Calibri"/>
              <a:ea typeface="Calibri"/>
              <a:cs typeface="Calibri"/>
              <a:sym typeface="Calibri"/>
            </a:endParaRPr>
          </a:p>
          <a:p>
            <a:pPr marL="457200" lvl="0" indent="-228600" algn="l" rtl="0">
              <a:lnSpc>
                <a:spcPct val="115000"/>
              </a:lnSpc>
              <a:spcBef>
                <a:spcPts val="1200"/>
              </a:spcBef>
              <a:spcAft>
                <a:spcPts val="0"/>
              </a:spcAft>
              <a:buNone/>
            </a:pPr>
            <a:r>
              <a:rPr lang="en-US" sz="2200" b="1">
                <a:solidFill>
                  <a:srgbClr val="404040"/>
                </a:solidFill>
                <a:latin typeface="Calibri"/>
                <a:ea typeface="Calibri"/>
                <a:cs typeface="Calibri"/>
                <a:sym typeface="Calibri"/>
              </a:rPr>
              <a:t>2 - </a:t>
            </a:r>
            <a:r>
              <a:rPr lang="en-US" sz="2200" b="1">
                <a:solidFill>
                  <a:srgbClr val="404040"/>
                </a:solidFill>
                <a:latin typeface="Calibri"/>
                <a:ea typeface="Calibri"/>
                <a:cs typeface="Calibri"/>
                <a:sym typeface="Calibri"/>
              </a:rPr>
              <a:t>Plannen: </a:t>
            </a:r>
            <a:r>
              <a:rPr lang="en-US" sz="2200">
                <a:solidFill>
                  <a:srgbClr val="404040"/>
                </a:solidFill>
                <a:latin typeface="Calibri"/>
                <a:ea typeface="Calibri"/>
                <a:cs typeface="Calibri"/>
                <a:sym typeface="Calibri"/>
              </a:rPr>
              <a:t>alternatieve manieren overwegen om een probleem op te lossen</a:t>
            </a:r>
            <a:endParaRPr sz="2200">
              <a:solidFill>
                <a:srgbClr val="404040"/>
              </a:solidFill>
              <a:latin typeface="Calibri"/>
              <a:ea typeface="Calibri"/>
              <a:cs typeface="Calibri"/>
              <a:sym typeface="Calibri"/>
            </a:endParaRPr>
          </a:p>
          <a:p>
            <a:pPr marL="457200" lvl="0" indent="-228600" algn="l" rtl="0">
              <a:lnSpc>
                <a:spcPct val="115000"/>
              </a:lnSpc>
              <a:spcBef>
                <a:spcPts val="1200"/>
              </a:spcBef>
              <a:spcAft>
                <a:spcPts val="0"/>
              </a:spcAft>
              <a:buNone/>
            </a:pPr>
            <a:r>
              <a:rPr lang="en-US" sz="2200" b="1">
                <a:solidFill>
                  <a:srgbClr val="404040"/>
                </a:solidFill>
                <a:latin typeface="Calibri"/>
                <a:ea typeface="Calibri"/>
                <a:cs typeface="Calibri"/>
                <a:sym typeface="Calibri"/>
              </a:rPr>
              <a:t>3 - Handelen: </a:t>
            </a:r>
            <a:r>
              <a:rPr lang="en-US" sz="2200">
                <a:solidFill>
                  <a:srgbClr val="404040"/>
                </a:solidFill>
                <a:latin typeface="Calibri"/>
                <a:ea typeface="Calibri"/>
                <a:cs typeface="Calibri"/>
                <a:sym typeface="Calibri"/>
              </a:rPr>
              <a:t>een actie kiezen en uitvoeren</a:t>
            </a:r>
            <a:endParaRPr sz="2200">
              <a:solidFill>
                <a:srgbClr val="404040"/>
              </a:solidFill>
              <a:latin typeface="Calibri"/>
              <a:ea typeface="Calibri"/>
              <a:cs typeface="Calibri"/>
              <a:sym typeface="Calibri"/>
            </a:endParaRPr>
          </a:p>
          <a:p>
            <a:pPr marL="457200" lvl="0" indent="-228600" algn="l" rtl="0">
              <a:lnSpc>
                <a:spcPct val="115000"/>
              </a:lnSpc>
              <a:spcBef>
                <a:spcPts val="1200"/>
              </a:spcBef>
              <a:spcAft>
                <a:spcPts val="0"/>
              </a:spcAft>
              <a:buNone/>
            </a:pPr>
            <a:r>
              <a:rPr lang="en-US" sz="2200" b="1">
                <a:solidFill>
                  <a:srgbClr val="404040"/>
                </a:solidFill>
                <a:latin typeface="Calibri"/>
                <a:ea typeface="Calibri"/>
                <a:cs typeface="Calibri"/>
                <a:sym typeface="Calibri"/>
              </a:rPr>
              <a:t>4 - </a:t>
            </a:r>
            <a:r>
              <a:rPr lang="en-US" sz="2200" b="1">
                <a:solidFill>
                  <a:srgbClr val="404040"/>
                </a:solidFill>
                <a:latin typeface="Calibri"/>
                <a:ea typeface="Calibri"/>
                <a:cs typeface="Calibri"/>
                <a:sym typeface="Calibri"/>
              </a:rPr>
              <a:t>Observeren</a:t>
            </a:r>
            <a:r>
              <a:rPr lang="en-US" sz="2200">
                <a:solidFill>
                  <a:srgbClr val="404040"/>
                </a:solidFill>
                <a:latin typeface="Calibri"/>
                <a:ea typeface="Calibri"/>
                <a:cs typeface="Calibri"/>
                <a:sym typeface="Calibri"/>
              </a:rPr>
              <a:t>: gegevens verzamelen en analyseren</a:t>
            </a:r>
            <a:endParaRPr sz="2200">
              <a:solidFill>
                <a:srgbClr val="404040"/>
              </a:solidFill>
              <a:latin typeface="Calibri"/>
              <a:ea typeface="Calibri"/>
              <a:cs typeface="Calibri"/>
              <a:sym typeface="Calibri"/>
            </a:endParaRPr>
          </a:p>
          <a:p>
            <a:pPr marL="457200" lvl="0" indent="-228600" algn="l" rtl="0">
              <a:lnSpc>
                <a:spcPct val="115000"/>
              </a:lnSpc>
              <a:spcBef>
                <a:spcPts val="1200"/>
              </a:spcBef>
              <a:spcAft>
                <a:spcPts val="0"/>
              </a:spcAft>
              <a:buNone/>
            </a:pPr>
            <a:r>
              <a:rPr lang="en-US" sz="2200" b="1">
                <a:solidFill>
                  <a:srgbClr val="404040"/>
                </a:solidFill>
                <a:latin typeface="Calibri"/>
                <a:ea typeface="Calibri"/>
                <a:cs typeface="Calibri"/>
                <a:sym typeface="Calibri"/>
              </a:rPr>
              <a:t>5 - Reflecteren en reageren: </a:t>
            </a:r>
            <a:r>
              <a:rPr lang="en-US" sz="2200">
                <a:solidFill>
                  <a:srgbClr val="404040"/>
                </a:solidFill>
                <a:latin typeface="Calibri"/>
                <a:ea typeface="Calibri"/>
                <a:cs typeface="Calibri"/>
                <a:sym typeface="Calibri"/>
              </a:rPr>
              <a:t>veranderingen evalueren en zo nodig reageren</a:t>
            </a:r>
            <a:endParaRPr sz="2000" b="1">
              <a:solidFill>
                <a:srgbClr val="1D1D1B"/>
              </a:solidFill>
              <a:latin typeface="Calibri"/>
              <a:ea typeface="Calibri"/>
              <a:cs typeface="Calibri"/>
              <a:sym typeface="Calibri"/>
            </a:endParaRPr>
          </a:p>
        </p:txBody>
      </p:sp>
      <p:sp>
        <p:nvSpPr>
          <p:cNvPr id="196" name="Google Shape;196;g343c85d3a64_0_29"/>
          <p:cNvSpPr txBox="1"/>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Inleiding - Wat is actieonderzoek?</a:t>
            </a:r>
            <a:endParaRPr sz="2800" b="1">
              <a:solidFill>
                <a:srgbClr val="FFFFFF"/>
              </a:solidFill>
            </a:endParaRPr>
          </a:p>
        </p:txBody>
      </p:sp>
      <p:pic>
        <p:nvPicPr>
          <p:cNvPr id="197" name="Google Shape;197;g343c85d3a64_0_29"/>
          <p:cNvPicPr preferRelativeResize="0"/>
          <p:nvPr/>
        </p:nvPicPr>
        <p:blipFill rotWithShape="1">
          <a:blip r:embed="rId3">
            <a:alphaModFix/>
          </a:blip>
          <a:srcRect l="13897" t="-11344" r="13905" b="15933"/>
          <a:stretch/>
        </p:blipFill>
        <p:spPr>
          <a:xfrm>
            <a:off x="5538663" y="78625"/>
            <a:ext cx="6919163" cy="6858002"/>
          </a:xfrm>
          <a:prstGeom prst="rect">
            <a:avLst/>
          </a:prstGeom>
          <a:noFill/>
          <a:ln>
            <a:noFill/>
          </a:ln>
        </p:spPr>
      </p:pic>
      <p:cxnSp>
        <p:nvCxnSpPr>
          <p:cNvPr id="198" name="Google Shape;198;g343c85d3a64_0_29"/>
          <p:cNvCxnSpPr/>
          <p:nvPr/>
        </p:nvCxnSpPr>
        <p:spPr>
          <a:xfrm rot="10800000" flipH="1">
            <a:off x="7771400" y="3617775"/>
            <a:ext cx="2453700" cy="10500"/>
          </a:xfrm>
          <a:prstGeom prst="straightConnector1">
            <a:avLst/>
          </a:prstGeom>
          <a:noFill/>
          <a:ln w="19050" cap="flat" cmpd="sng">
            <a:solidFill>
              <a:schemeClr val="accent3"/>
            </a:solidFill>
            <a:prstDash val="solid"/>
            <a:round/>
            <a:headEnd type="none" w="med" len="med"/>
            <a:tailEnd type="stealth" w="med" len="med"/>
          </a:ln>
        </p:spPr>
      </p:cxnSp>
      <p:sp>
        <p:nvSpPr>
          <p:cNvPr id="199" name="Google Shape;199;g343c85d3a64_0_29"/>
          <p:cNvSpPr txBox="1"/>
          <p:nvPr>
            <p:ph type="body" idx="1"/>
          </p:nvPr>
        </p:nvSpPr>
        <p:spPr>
          <a:xfrm>
            <a:off x="123745" y="874022"/>
            <a:ext cx="11944500" cy="550800"/>
          </a:xfrm>
          <a:prstGeom prst="rect">
            <a:avLst/>
          </a:prstGeom>
        </p:spPr>
        <p:txBody>
          <a:bodyPr spcFirstLastPara="1" wrap="square" lIns="91425" tIns="45700" rIns="91425" bIns="45700" anchor="ctr" anchorCtr="0">
            <a:noAutofit/>
          </a:bodyPr>
          <a:lstStyle/>
          <a:p>
            <a:pPr marL="0" lvl="0" indent="0" algn="just" rtl="0">
              <a:spcBef>
                <a:spcPts val="1000"/>
              </a:spcBef>
              <a:spcAft>
                <a:spcPts val="0"/>
              </a:spcAft>
              <a:buNone/>
            </a:pPr>
            <a:r>
              <a:rPr lang="en-US"/>
              <a:t>De cyclus van actieonderzoek in 5 stappen</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oreProperties xmlns:dc="http://purl.org/dc/elements/1.1/" xmlns:dcterms="http://purl.org/dc/terms/" xmlns:xsi="http://www.w3.org/2001/XMLSchema-instance" xmlns="http://schemas.openxmlformats.org/package/2006/metadata/core-properties">
  <dcterms:created xsi:type="dcterms:W3CDTF">2014-07-11T09:12:14.0000000Z</dcterms:created>
  <dc:creator>2Fast4u</dc:creator>
  <keywords>, docId:DBD050E70132361050E8CCEC1BC046BB</keywords>
</coreProperties>
</file>